
<file path=[Content_Types].xml><?xml version="1.0" encoding="utf-8"?>
<Types xmlns="http://schemas.openxmlformats.org/package/2006/content-types">
  <Default ContentType="image/png" Extension="png"/>
  <Default ContentType="image/x-emf" Extension="emf"/>
  <Default ContentType="image/jpeg" Extension="jpeg"/>
  <Default ContentType="application/vnd.openxmlformats-package.relationships+xml" Extension="rels"/>
  <Default ContentType="application/xml" Extension="xml"/>
  <Default ContentType="image/tiff" Extension="tiff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drawingml.diagramData+xml" PartName="/ppt/diagrams/data3.xml"/>
  <Override ContentType="application/vnd.openxmlformats-officedocument.drawingml.diagramLayout+xml" PartName="/ppt/diagrams/layout3.xml"/>
  <Override ContentType="application/vnd.openxmlformats-officedocument.drawingml.diagramStyle+xml" PartName="/ppt/diagrams/quickStyle3.xml"/>
  <Override ContentType="application/vnd.openxmlformats-officedocument.drawingml.diagramColors+xml" PartName="/ppt/diagrams/colors3.xml"/>
  <Override ContentType="application/vnd.ms-office.drawingml.diagramDrawing+xml" PartName="/ppt/diagrams/drawing3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53"/>
  </p:notesMasterIdLst>
  <p:sldIdLst>
    <p:sldId id="256" r:id="rId2"/>
    <p:sldId id="273" r:id="rId3"/>
    <p:sldId id="262" r:id="rId4"/>
    <p:sldId id="319" r:id="rId5"/>
    <p:sldId id="264" r:id="rId6"/>
    <p:sldId id="261" r:id="rId7"/>
    <p:sldId id="274" r:id="rId8"/>
    <p:sldId id="275" r:id="rId9"/>
    <p:sldId id="27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8" r:id="rId21"/>
    <p:sldId id="317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6" r:id="rId50"/>
    <p:sldId id="305" r:id="rId51"/>
    <p:sldId id="320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046"/>
    <a:srgbClr val="B5892D"/>
    <a:srgbClr val="75A5D8"/>
    <a:srgbClr val="E2E4EA"/>
    <a:srgbClr val="1D2F45"/>
    <a:srgbClr val="75A4D9"/>
    <a:srgbClr val="1670C9"/>
    <a:srgbClr val="2D4E77"/>
    <a:srgbClr val="575989"/>
    <a:srgbClr val="12A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392"/>
    <p:restoredTop sz="86412" autoAdjust="0"/>
  </p:normalViewPr>
  <p:slideViewPr>
    <p:cSldViewPr>
      <p:cViewPr>
        <p:scale>
          <a:sx n="70" d="100"/>
          <a:sy n="70" d="100"/>
        </p:scale>
        <p:origin x="-115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57" d="100"/>
          <a:sy n="157" d="100"/>
        </p:scale>
        <p:origin x="428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474153-E067-4DD8-A60D-F7F44E57761D}" type="doc">
      <dgm:prSet loTypeId="urn:microsoft.com/office/officeart/2005/8/layout/venn1" loCatId="relationship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8107E37E-7577-42B0-B7F2-07548EF327BF}">
      <dgm:prSet/>
      <dgm:spPr/>
      <dgm:t>
        <a:bodyPr/>
        <a:lstStyle/>
        <a:p>
          <a:pPr rtl="0"/>
          <a:r>
            <a:rPr lang="en-GB" b="1" noProof="0" dirty="0">
              <a:solidFill>
                <a:schemeClr val="bg1"/>
              </a:solidFill>
            </a:rPr>
            <a:t>People</a:t>
          </a:r>
        </a:p>
      </dgm:t>
    </dgm:pt>
    <dgm:pt modelId="{68DAC230-9C78-41E0-BA97-51F6A7784EAE}" type="parTrans" cxnId="{9F79324C-348A-4944-BE21-B75A9931CBCA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288A1CFE-A699-46BB-BEFC-FFF71C5C2302}" type="sibTrans" cxnId="{9F79324C-348A-4944-BE21-B75A9931CBCA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C3BF2ED6-40D5-4A55-875A-0BD7F6FD8224}">
      <dgm:prSet/>
      <dgm:spPr/>
      <dgm:t>
        <a:bodyPr/>
        <a:lstStyle/>
        <a:p>
          <a:pPr rtl="0"/>
          <a:r>
            <a:rPr lang="en-US" b="1" noProof="0" dirty="0">
              <a:solidFill>
                <a:schemeClr val="bg1"/>
              </a:solidFill>
            </a:rPr>
            <a:t>Processes</a:t>
          </a:r>
        </a:p>
      </dgm:t>
    </dgm:pt>
    <dgm:pt modelId="{D3D45ED5-9D8D-40C4-8F32-A9EF013A50F1}" type="parTrans" cxnId="{DF2202AC-C4AC-4CD1-951A-7A2F24BE50B0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198270C6-7A7D-42A4-AA0B-515C8131D247}" type="sibTrans" cxnId="{DF2202AC-C4AC-4CD1-951A-7A2F24BE50B0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99CCE29C-B477-41E2-921C-A92540DA8517}">
      <dgm:prSet/>
      <dgm:spPr/>
      <dgm:t>
        <a:bodyPr/>
        <a:lstStyle/>
        <a:p>
          <a:pPr rtl="0"/>
          <a:r>
            <a:rPr lang="en-GB" b="1" noProof="0" dirty="0">
              <a:solidFill>
                <a:schemeClr val="bg1"/>
              </a:solidFill>
            </a:rPr>
            <a:t>Technology</a:t>
          </a:r>
        </a:p>
      </dgm:t>
    </dgm:pt>
    <dgm:pt modelId="{94AE3FC6-8BAC-43D1-A942-4D2A0FFCC6DA}" type="parTrans" cxnId="{F530C6E8-776F-47D3-AFF1-73BECC519906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E8AF635A-14E0-4E54-AD8E-07B27C1752A6}" type="sibTrans" cxnId="{F530C6E8-776F-47D3-AFF1-73BECC519906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5E61A786-F0D3-438B-A962-D13CEB252033}">
      <dgm:prSet/>
      <dgm:spPr/>
      <dgm:t>
        <a:bodyPr/>
        <a:lstStyle/>
        <a:p>
          <a:pPr rtl="0"/>
          <a:r>
            <a:rPr lang="en-GB" noProof="0" dirty="0">
              <a:solidFill>
                <a:schemeClr val="bg1"/>
              </a:solidFill>
            </a:rPr>
            <a:t>Skills</a:t>
          </a:r>
        </a:p>
      </dgm:t>
    </dgm:pt>
    <dgm:pt modelId="{4A8472DB-4C35-46C9-838A-0A890B22D21F}" type="parTrans" cxnId="{6574D50F-5E28-45DE-9B72-23A2976197C5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A180A52A-778B-4695-A604-A32148695CBD}" type="sibTrans" cxnId="{6574D50F-5E28-45DE-9B72-23A2976197C5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566CD05B-9EB4-4297-B492-58AAD5F28ED6}">
      <dgm:prSet/>
      <dgm:spPr/>
      <dgm:t>
        <a:bodyPr/>
        <a:lstStyle/>
        <a:p>
          <a:pPr rtl="0"/>
          <a:r>
            <a:rPr lang="en-GB" noProof="0" dirty="0">
              <a:solidFill>
                <a:schemeClr val="bg1"/>
              </a:solidFill>
            </a:rPr>
            <a:t>Awareness</a:t>
          </a:r>
        </a:p>
      </dgm:t>
    </dgm:pt>
    <dgm:pt modelId="{77730BE1-98D0-4CC5-8073-2C91E7E13842}" type="parTrans" cxnId="{88567D31-B36A-4FE4-A565-2973D71AD6EF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CE87B873-A100-44EC-9A9D-C73EBFD45619}" type="sibTrans" cxnId="{88567D31-B36A-4FE4-A565-2973D71AD6EF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842343BD-CD5C-41DD-ACD5-49EB5290730D}">
      <dgm:prSet/>
      <dgm:spPr/>
      <dgm:t>
        <a:bodyPr/>
        <a:lstStyle/>
        <a:p>
          <a:pPr rtl="0"/>
          <a:r>
            <a:rPr lang="en-US" noProof="0" dirty="0">
              <a:solidFill>
                <a:schemeClr val="bg1"/>
              </a:solidFill>
            </a:rPr>
            <a:t>Defined activities</a:t>
          </a:r>
        </a:p>
      </dgm:t>
    </dgm:pt>
    <dgm:pt modelId="{6CCE5C09-68C7-467F-8071-AEAE28ACD192}" type="parTrans" cxnId="{2F6D456E-A35C-44E7-A12C-611B2968914C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DED0BF1F-285F-4042-929C-A2A5DB3396F2}" type="sibTrans" cxnId="{2F6D456E-A35C-44E7-A12C-611B2968914C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49618C7F-DAE7-4272-A0AD-65D1CA7CB131}">
      <dgm:prSet/>
      <dgm:spPr/>
      <dgm:t>
        <a:bodyPr/>
        <a:lstStyle/>
        <a:p>
          <a:pPr rtl="0"/>
          <a:r>
            <a:rPr lang="en-GB" noProof="0" dirty="0">
              <a:solidFill>
                <a:schemeClr val="bg1"/>
              </a:solidFill>
            </a:rPr>
            <a:t>Responsibilities</a:t>
          </a:r>
        </a:p>
      </dgm:t>
    </dgm:pt>
    <dgm:pt modelId="{092C228C-32FF-43C9-8639-B62CF2BCEE10}" type="parTrans" cxnId="{E049BF58-9A2B-4BFB-8247-EC6488D6BE59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355F00C8-2270-47BD-A928-E2E54302F025}" type="sibTrans" cxnId="{E049BF58-9A2B-4BFB-8247-EC6488D6BE59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10B23C13-2115-49BC-AC32-50E33B42E4F4}">
      <dgm:prSet/>
      <dgm:spPr/>
      <dgm:t>
        <a:bodyPr/>
        <a:lstStyle/>
        <a:p>
          <a:pPr rtl="0"/>
          <a:r>
            <a:rPr lang="en-GB" noProof="0" dirty="0">
              <a:solidFill>
                <a:schemeClr val="bg1"/>
              </a:solidFill>
            </a:rPr>
            <a:t>Support people in their roles</a:t>
          </a:r>
        </a:p>
      </dgm:t>
    </dgm:pt>
    <dgm:pt modelId="{66156001-BB74-4ABF-807E-85343D9BC0F6}" type="parTrans" cxnId="{EF3DFBDE-A62C-4845-9B32-1AD2E7FA173E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9BE08528-4C3E-4384-87EA-6FEF39F4E235}" type="sibTrans" cxnId="{EF3DFBDE-A62C-4845-9B32-1AD2E7FA173E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1FFF357B-DE4E-4434-A933-C911BE0BF1C5}">
      <dgm:prSet/>
      <dgm:spPr/>
      <dgm:t>
        <a:bodyPr/>
        <a:lstStyle/>
        <a:p>
          <a:pPr rtl="0"/>
          <a:r>
            <a:rPr lang="en-US" noProof="0" dirty="0">
              <a:solidFill>
                <a:schemeClr val="bg1"/>
              </a:solidFill>
            </a:rPr>
            <a:t>Effectiveness and repeatability</a:t>
          </a:r>
        </a:p>
      </dgm:t>
    </dgm:pt>
    <dgm:pt modelId="{6B625E62-8400-42D2-98C0-2A796D50B454}" type="parTrans" cxnId="{DE7F5433-A6A4-4657-8663-DB31F1DB6B13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DB2E4BD2-F7CB-405D-9A75-452568FAA5C3}" type="sibTrans" cxnId="{DE7F5433-A6A4-4657-8663-DB31F1DB6B13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0D171421-A21C-44D1-BE2D-52F535F4256C}">
      <dgm:prSet/>
      <dgm:spPr/>
      <dgm:t>
        <a:bodyPr/>
        <a:lstStyle/>
        <a:p>
          <a:pPr rtl="0"/>
          <a:r>
            <a:rPr lang="en-GB" noProof="0" dirty="0">
              <a:solidFill>
                <a:schemeClr val="bg1"/>
              </a:solidFill>
            </a:rPr>
            <a:t>Increase process effectiveness and efficiency</a:t>
          </a:r>
        </a:p>
      </dgm:t>
    </dgm:pt>
    <dgm:pt modelId="{0598854E-2543-40E2-B1BE-AB2CE1A652B8}" type="parTrans" cxnId="{62F65339-4E8F-4213-92E8-10A8CAE5681F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815EE4C3-730B-4FB0-9DB1-B9A7B0C58AF4}" type="sibTrans" cxnId="{62F65339-4E8F-4213-92E8-10A8CAE5681F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B011F790-1225-40C2-997D-FB71EE81893F}" type="pres">
      <dgm:prSet presAssocID="{91474153-E067-4DD8-A60D-F7F44E57761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FA10828-9CF2-425E-B7A9-D86DC7C30A57}" type="pres">
      <dgm:prSet presAssocID="{8107E37E-7577-42B0-B7F2-07548EF327BF}" presName="circ1" presStyleLbl="vennNode1" presStyleIdx="0" presStyleCnt="3"/>
      <dgm:spPr/>
      <dgm:t>
        <a:bodyPr/>
        <a:lstStyle/>
        <a:p>
          <a:endParaRPr lang="en-GB"/>
        </a:p>
      </dgm:t>
    </dgm:pt>
    <dgm:pt modelId="{FDE1AB65-0B0F-4C61-94C2-2AAF182D7EEF}" type="pres">
      <dgm:prSet presAssocID="{8107E37E-7577-42B0-B7F2-07548EF327B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BD5A87-AFC8-41FF-BDA7-4F2135B69603}" type="pres">
      <dgm:prSet presAssocID="{C3BF2ED6-40D5-4A55-875A-0BD7F6FD8224}" presName="circ2" presStyleLbl="vennNode1" presStyleIdx="1" presStyleCnt="3"/>
      <dgm:spPr/>
      <dgm:t>
        <a:bodyPr/>
        <a:lstStyle/>
        <a:p>
          <a:endParaRPr lang="en-GB"/>
        </a:p>
      </dgm:t>
    </dgm:pt>
    <dgm:pt modelId="{0A67D976-BAE9-4199-96D2-AE1C49FB4FAF}" type="pres">
      <dgm:prSet presAssocID="{C3BF2ED6-40D5-4A55-875A-0BD7F6FD822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47BD70-8DAF-4A70-8114-04AE2902A67C}" type="pres">
      <dgm:prSet presAssocID="{99CCE29C-B477-41E2-921C-A92540DA8517}" presName="circ3" presStyleLbl="vennNode1" presStyleIdx="2" presStyleCnt="3"/>
      <dgm:spPr/>
      <dgm:t>
        <a:bodyPr/>
        <a:lstStyle/>
        <a:p>
          <a:endParaRPr lang="en-GB"/>
        </a:p>
      </dgm:t>
    </dgm:pt>
    <dgm:pt modelId="{915C33A4-C21C-46BA-8593-31327C572A94}" type="pres">
      <dgm:prSet presAssocID="{99CCE29C-B477-41E2-921C-A92540DA851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8567D31-B36A-4FE4-A565-2973D71AD6EF}" srcId="{8107E37E-7577-42B0-B7F2-07548EF327BF}" destId="{566CD05B-9EB4-4297-B492-58AAD5F28ED6}" srcOrd="2" destOrd="0" parTransId="{77730BE1-98D0-4CC5-8073-2C91E7E13842}" sibTransId="{CE87B873-A100-44EC-9A9D-C73EBFD45619}"/>
    <dgm:cxn modelId="{F530C6E8-776F-47D3-AFF1-73BECC519906}" srcId="{91474153-E067-4DD8-A60D-F7F44E57761D}" destId="{99CCE29C-B477-41E2-921C-A92540DA8517}" srcOrd="2" destOrd="0" parTransId="{94AE3FC6-8BAC-43D1-A942-4D2A0FFCC6DA}" sibTransId="{E8AF635A-14E0-4E54-AD8E-07B27C1752A6}"/>
    <dgm:cxn modelId="{62F65339-4E8F-4213-92E8-10A8CAE5681F}" srcId="{99CCE29C-B477-41E2-921C-A92540DA8517}" destId="{0D171421-A21C-44D1-BE2D-52F535F4256C}" srcOrd="1" destOrd="0" parTransId="{0598854E-2543-40E2-B1BE-AB2CE1A652B8}" sibTransId="{815EE4C3-730B-4FB0-9DB1-B9A7B0C58AF4}"/>
    <dgm:cxn modelId="{9F79324C-348A-4944-BE21-B75A9931CBCA}" srcId="{91474153-E067-4DD8-A60D-F7F44E57761D}" destId="{8107E37E-7577-42B0-B7F2-07548EF327BF}" srcOrd="0" destOrd="0" parTransId="{68DAC230-9C78-41E0-BA97-51F6A7784EAE}" sibTransId="{288A1CFE-A699-46BB-BEFC-FFF71C5C2302}"/>
    <dgm:cxn modelId="{D3EEFD2B-FC99-450C-9FDD-4A01BB5DDC3C}" type="presOf" srcId="{0D171421-A21C-44D1-BE2D-52F535F4256C}" destId="{915C33A4-C21C-46BA-8593-31327C572A94}" srcOrd="1" destOrd="2" presId="urn:microsoft.com/office/officeart/2005/8/layout/venn1"/>
    <dgm:cxn modelId="{67ABD63D-5239-4322-B352-AB47550A7875}" type="presOf" srcId="{1FFF357B-DE4E-4434-A933-C911BE0BF1C5}" destId="{42BD5A87-AFC8-41FF-BDA7-4F2135B69603}" srcOrd="0" destOrd="2" presId="urn:microsoft.com/office/officeart/2005/8/layout/venn1"/>
    <dgm:cxn modelId="{4792715C-D2A4-40AC-BB48-8510DADFF648}" type="presOf" srcId="{99CCE29C-B477-41E2-921C-A92540DA8517}" destId="{8747BD70-8DAF-4A70-8114-04AE2902A67C}" srcOrd="0" destOrd="0" presId="urn:microsoft.com/office/officeart/2005/8/layout/venn1"/>
    <dgm:cxn modelId="{E049BF58-9A2B-4BFB-8247-EC6488D6BE59}" srcId="{8107E37E-7577-42B0-B7F2-07548EF327BF}" destId="{49618C7F-DAE7-4272-A0AD-65D1CA7CB131}" srcOrd="0" destOrd="0" parTransId="{092C228C-32FF-43C9-8639-B62CF2BCEE10}" sibTransId="{355F00C8-2270-47BD-A928-E2E54302F025}"/>
    <dgm:cxn modelId="{E400E943-B542-49CC-960E-6CFD71B0A722}" type="presOf" srcId="{566CD05B-9EB4-4297-B492-58AAD5F28ED6}" destId="{FDE1AB65-0B0F-4C61-94C2-2AAF182D7EEF}" srcOrd="1" destOrd="3" presId="urn:microsoft.com/office/officeart/2005/8/layout/venn1"/>
    <dgm:cxn modelId="{0582117F-4E47-4D92-894A-6BA45081B082}" type="presOf" srcId="{49618C7F-DAE7-4272-A0AD-65D1CA7CB131}" destId="{FDE1AB65-0B0F-4C61-94C2-2AAF182D7EEF}" srcOrd="1" destOrd="1" presId="urn:microsoft.com/office/officeart/2005/8/layout/venn1"/>
    <dgm:cxn modelId="{C7B310EA-8971-4423-927F-065F85FF953D}" type="presOf" srcId="{10B23C13-2115-49BC-AC32-50E33B42E4F4}" destId="{915C33A4-C21C-46BA-8593-31327C572A94}" srcOrd="1" destOrd="1" presId="urn:microsoft.com/office/officeart/2005/8/layout/venn1"/>
    <dgm:cxn modelId="{0D6F0219-EA5F-4FE8-957C-35CE74A75D19}" type="presOf" srcId="{91474153-E067-4DD8-A60D-F7F44E57761D}" destId="{B011F790-1225-40C2-997D-FB71EE81893F}" srcOrd="0" destOrd="0" presId="urn:microsoft.com/office/officeart/2005/8/layout/venn1"/>
    <dgm:cxn modelId="{0EA7A052-535F-4C90-B04F-4EA3AE08399A}" type="presOf" srcId="{566CD05B-9EB4-4297-B492-58AAD5F28ED6}" destId="{AFA10828-9CF2-425E-B7A9-D86DC7C30A57}" srcOrd="0" destOrd="3" presId="urn:microsoft.com/office/officeart/2005/8/layout/venn1"/>
    <dgm:cxn modelId="{6574D50F-5E28-45DE-9B72-23A2976197C5}" srcId="{8107E37E-7577-42B0-B7F2-07548EF327BF}" destId="{5E61A786-F0D3-438B-A962-D13CEB252033}" srcOrd="1" destOrd="0" parTransId="{4A8472DB-4C35-46C9-838A-0A890B22D21F}" sibTransId="{A180A52A-778B-4695-A604-A32148695CBD}"/>
    <dgm:cxn modelId="{DCC6E8F9-E652-4463-BD02-6C7AB46FA775}" type="presOf" srcId="{1FFF357B-DE4E-4434-A933-C911BE0BF1C5}" destId="{0A67D976-BAE9-4199-96D2-AE1C49FB4FAF}" srcOrd="1" destOrd="2" presId="urn:microsoft.com/office/officeart/2005/8/layout/venn1"/>
    <dgm:cxn modelId="{89C52DA4-120D-4E1E-A1C0-0787E9385FDD}" type="presOf" srcId="{0D171421-A21C-44D1-BE2D-52F535F4256C}" destId="{8747BD70-8DAF-4A70-8114-04AE2902A67C}" srcOrd="0" destOrd="2" presId="urn:microsoft.com/office/officeart/2005/8/layout/venn1"/>
    <dgm:cxn modelId="{E1693CBF-329E-4E48-BA1C-49DBA7DF1DAA}" type="presOf" srcId="{C3BF2ED6-40D5-4A55-875A-0BD7F6FD8224}" destId="{0A67D976-BAE9-4199-96D2-AE1C49FB4FAF}" srcOrd="1" destOrd="0" presId="urn:microsoft.com/office/officeart/2005/8/layout/venn1"/>
    <dgm:cxn modelId="{DF2202AC-C4AC-4CD1-951A-7A2F24BE50B0}" srcId="{91474153-E067-4DD8-A60D-F7F44E57761D}" destId="{C3BF2ED6-40D5-4A55-875A-0BD7F6FD8224}" srcOrd="1" destOrd="0" parTransId="{D3D45ED5-9D8D-40C4-8F32-A9EF013A50F1}" sibTransId="{198270C6-7A7D-42A4-AA0B-515C8131D247}"/>
    <dgm:cxn modelId="{015C2350-FA87-4598-A385-B093DD842BEF}" type="presOf" srcId="{5E61A786-F0D3-438B-A962-D13CEB252033}" destId="{AFA10828-9CF2-425E-B7A9-D86DC7C30A57}" srcOrd="0" destOrd="2" presId="urn:microsoft.com/office/officeart/2005/8/layout/venn1"/>
    <dgm:cxn modelId="{EF3DFBDE-A62C-4845-9B32-1AD2E7FA173E}" srcId="{99CCE29C-B477-41E2-921C-A92540DA8517}" destId="{10B23C13-2115-49BC-AC32-50E33B42E4F4}" srcOrd="0" destOrd="0" parTransId="{66156001-BB74-4ABF-807E-85343D9BC0F6}" sibTransId="{9BE08528-4C3E-4384-87EA-6FEF39F4E235}"/>
    <dgm:cxn modelId="{60CC0DB5-9806-4BFC-98A5-C6F4F841A4D3}" type="presOf" srcId="{99CCE29C-B477-41E2-921C-A92540DA8517}" destId="{915C33A4-C21C-46BA-8593-31327C572A94}" srcOrd="1" destOrd="0" presId="urn:microsoft.com/office/officeart/2005/8/layout/venn1"/>
    <dgm:cxn modelId="{2F6D456E-A35C-44E7-A12C-611B2968914C}" srcId="{C3BF2ED6-40D5-4A55-875A-0BD7F6FD8224}" destId="{842343BD-CD5C-41DD-ACD5-49EB5290730D}" srcOrd="0" destOrd="0" parTransId="{6CCE5C09-68C7-467F-8071-AEAE28ACD192}" sibTransId="{DED0BF1F-285F-4042-929C-A2A5DB3396F2}"/>
    <dgm:cxn modelId="{0122DF88-2270-42EA-8F38-4191B71E3AB3}" type="presOf" srcId="{C3BF2ED6-40D5-4A55-875A-0BD7F6FD8224}" destId="{42BD5A87-AFC8-41FF-BDA7-4F2135B69603}" srcOrd="0" destOrd="0" presId="urn:microsoft.com/office/officeart/2005/8/layout/venn1"/>
    <dgm:cxn modelId="{DE7F5433-A6A4-4657-8663-DB31F1DB6B13}" srcId="{C3BF2ED6-40D5-4A55-875A-0BD7F6FD8224}" destId="{1FFF357B-DE4E-4434-A933-C911BE0BF1C5}" srcOrd="1" destOrd="0" parTransId="{6B625E62-8400-42D2-98C0-2A796D50B454}" sibTransId="{DB2E4BD2-F7CB-405D-9A75-452568FAA5C3}"/>
    <dgm:cxn modelId="{79276796-4BAF-4C1F-A848-A25A34D1646A}" type="presOf" srcId="{842343BD-CD5C-41DD-ACD5-49EB5290730D}" destId="{0A67D976-BAE9-4199-96D2-AE1C49FB4FAF}" srcOrd="1" destOrd="1" presId="urn:microsoft.com/office/officeart/2005/8/layout/venn1"/>
    <dgm:cxn modelId="{B0F07F5D-26B2-4BDF-A68C-807AA8CA1E1B}" type="presOf" srcId="{842343BD-CD5C-41DD-ACD5-49EB5290730D}" destId="{42BD5A87-AFC8-41FF-BDA7-4F2135B69603}" srcOrd="0" destOrd="1" presId="urn:microsoft.com/office/officeart/2005/8/layout/venn1"/>
    <dgm:cxn modelId="{97993284-3B41-4AD7-88A5-3AD2B5CF4AD3}" type="presOf" srcId="{8107E37E-7577-42B0-B7F2-07548EF327BF}" destId="{FDE1AB65-0B0F-4C61-94C2-2AAF182D7EEF}" srcOrd="1" destOrd="0" presId="urn:microsoft.com/office/officeart/2005/8/layout/venn1"/>
    <dgm:cxn modelId="{F27E75F3-F674-4BFC-AD02-98E15856B4B8}" type="presOf" srcId="{49618C7F-DAE7-4272-A0AD-65D1CA7CB131}" destId="{AFA10828-9CF2-425E-B7A9-D86DC7C30A57}" srcOrd="0" destOrd="1" presId="urn:microsoft.com/office/officeart/2005/8/layout/venn1"/>
    <dgm:cxn modelId="{6FB8FC89-791A-49B7-9EF8-ABF8839B19A5}" type="presOf" srcId="{8107E37E-7577-42B0-B7F2-07548EF327BF}" destId="{AFA10828-9CF2-425E-B7A9-D86DC7C30A57}" srcOrd="0" destOrd="0" presId="urn:microsoft.com/office/officeart/2005/8/layout/venn1"/>
    <dgm:cxn modelId="{89D24530-1DD5-4F06-AB09-6DC83D9834A7}" type="presOf" srcId="{5E61A786-F0D3-438B-A962-D13CEB252033}" destId="{FDE1AB65-0B0F-4C61-94C2-2AAF182D7EEF}" srcOrd="1" destOrd="2" presId="urn:microsoft.com/office/officeart/2005/8/layout/venn1"/>
    <dgm:cxn modelId="{C4620BA5-1D19-4304-99BE-84967F41CF96}" type="presOf" srcId="{10B23C13-2115-49BC-AC32-50E33B42E4F4}" destId="{8747BD70-8DAF-4A70-8114-04AE2902A67C}" srcOrd="0" destOrd="1" presId="urn:microsoft.com/office/officeart/2005/8/layout/venn1"/>
    <dgm:cxn modelId="{9E68B354-1FE9-4AD7-B471-D087E7782487}" type="presParOf" srcId="{B011F790-1225-40C2-997D-FB71EE81893F}" destId="{AFA10828-9CF2-425E-B7A9-D86DC7C30A57}" srcOrd="0" destOrd="0" presId="urn:microsoft.com/office/officeart/2005/8/layout/venn1"/>
    <dgm:cxn modelId="{2FABC3A7-4949-4405-AA6C-72763C54ECD3}" type="presParOf" srcId="{B011F790-1225-40C2-997D-FB71EE81893F}" destId="{FDE1AB65-0B0F-4C61-94C2-2AAF182D7EEF}" srcOrd="1" destOrd="0" presId="urn:microsoft.com/office/officeart/2005/8/layout/venn1"/>
    <dgm:cxn modelId="{29233D14-49CA-41DA-9889-522F48A77E99}" type="presParOf" srcId="{B011F790-1225-40C2-997D-FB71EE81893F}" destId="{42BD5A87-AFC8-41FF-BDA7-4F2135B69603}" srcOrd="2" destOrd="0" presId="urn:microsoft.com/office/officeart/2005/8/layout/venn1"/>
    <dgm:cxn modelId="{4E6D550E-5223-4A89-92FF-7B1685E8D9B2}" type="presParOf" srcId="{B011F790-1225-40C2-997D-FB71EE81893F}" destId="{0A67D976-BAE9-4199-96D2-AE1C49FB4FAF}" srcOrd="3" destOrd="0" presId="urn:microsoft.com/office/officeart/2005/8/layout/venn1"/>
    <dgm:cxn modelId="{2A71222A-8128-4D0B-B3BA-BAAAC67CD041}" type="presParOf" srcId="{B011F790-1225-40C2-997D-FB71EE81893F}" destId="{8747BD70-8DAF-4A70-8114-04AE2902A67C}" srcOrd="4" destOrd="0" presId="urn:microsoft.com/office/officeart/2005/8/layout/venn1"/>
    <dgm:cxn modelId="{088A75DF-01DF-4CAE-BE74-04A866D498D5}" type="presParOf" srcId="{B011F790-1225-40C2-997D-FB71EE81893F}" destId="{915C33A4-C21C-46BA-8593-31327C572A9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8ADB12-7499-4843-8F72-95217F8F9994}" type="doc">
      <dgm:prSet loTypeId="urn:microsoft.com/office/officeart/2005/8/layout/vList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3DC3F83-419A-40DD-A6C5-2136B92F9340}">
      <dgm:prSet/>
      <dgm:spPr/>
      <dgm:t>
        <a:bodyPr/>
        <a:lstStyle/>
        <a:p>
          <a:pPr rtl="0"/>
          <a:r>
            <a:rPr lang="en-US" dirty="0"/>
            <a:t>Set of interrelated activities </a:t>
          </a:r>
          <a:endParaRPr lang="de-DE" dirty="0"/>
        </a:p>
      </dgm:t>
    </dgm:pt>
    <dgm:pt modelId="{8975C445-16DC-4085-837C-732930A811BC}" type="parTrans" cxnId="{D281F24F-A917-488A-8538-EF357C2C7897}">
      <dgm:prSet/>
      <dgm:spPr/>
      <dgm:t>
        <a:bodyPr/>
        <a:lstStyle/>
        <a:p>
          <a:endParaRPr lang="de-DE"/>
        </a:p>
      </dgm:t>
    </dgm:pt>
    <dgm:pt modelId="{D235F65B-2563-44A1-9613-E7340458C5F4}" type="sibTrans" cxnId="{D281F24F-A917-488A-8538-EF357C2C7897}">
      <dgm:prSet/>
      <dgm:spPr/>
      <dgm:t>
        <a:bodyPr/>
        <a:lstStyle/>
        <a:p>
          <a:endParaRPr lang="de-DE"/>
        </a:p>
      </dgm:t>
    </dgm:pt>
    <dgm:pt modelId="{1D74C6BF-8510-D845-B5F6-F2C9D3C5BBCF}">
      <dgm:prSet/>
      <dgm:spPr/>
      <dgm:t>
        <a:bodyPr/>
        <a:lstStyle/>
        <a:p>
          <a:pPr rtl="0"/>
          <a:r>
            <a:rPr lang="en-US" dirty="0"/>
            <a:t>Roles and responsibilities</a:t>
          </a:r>
          <a:endParaRPr lang="de-DE" dirty="0"/>
        </a:p>
      </dgm:t>
    </dgm:pt>
    <dgm:pt modelId="{B23562F2-2B32-6D42-9AF7-B3CE358DB9B4}" type="parTrans" cxnId="{2D93693F-BC81-3A41-B244-314E164E14C3}">
      <dgm:prSet/>
      <dgm:spPr/>
      <dgm:t>
        <a:bodyPr/>
        <a:lstStyle/>
        <a:p>
          <a:endParaRPr lang="de-DE"/>
        </a:p>
      </dgm:t>
    </dgm:pt>
    <dgm:pt modelId="{842DF7A6-413B-8D43-8294-6938C51103AD}" type="sibTrans" cxnId="{2D93693F-BC81-3A41-B244-314E164E14C3}">
      <dgm:prSet/>
      <dgm:spPr/>
      <dgm:t>
        <a:bodyPr/>
        <a:lstStyle/>
        <a:p>
          <a:endParaRPr lang="de-DE"/>
        </a:p>
      </dgm:t>
    </dgm:pt>
    <dgm:pt modelId="{1B2A452D-DAFA-DC4E-90B6-382157E0598D}">
      <dgm:prSet/>
      <dgm:spPr/>
      <dgm:t>
        <a:bodyPr/>
        <a:lstStyle/>
        <a:p>
          <a:pPr rtl="0"/>
          <a:r>
            <a:rPr lang="en-US" noProof="0" dirty="0"/>
            <a:t>Goal(s), objectives</a:t>
          </a:r>
        </a:p>
      </dgm:t>
    </dgm:pt>
    <dgm:pt modelId="{45AD4CB0-DDC0-354B-9364-539F5A3F2F0C}" type="parTrans" cxnId="{8C2D90A5-D80A-E64A-822E-037C4C86D3F4}">
      <dgm:prSet/>
      <dgm:spPr/>
      <dgm:t>
        <a:bodyPr/>
        <a:lstStyle/>
        <a:p>
          <a:endParaRPr lang="de-DE"/>
        </a:p>
      </dgm:t>
    </dgm:pt>
    <dgm:pt modelId="{B8382C43-DB94-CF40-A5EC-023E29D764EF}" type="sibTrans" cxnId="{8C2D90A5-D80A-E64A-822E-037C4C86D3F4}">
      <dgm:prSet/>
      <dgm:spPr/>
      <dgm:t>
        <a:bodyPr/>
        <a:lstStyle/>
        <a:p>
          <a:endParaRPr lang="de-DE"/>
        </a:p>
      </dgm:t>
    </dgm:pt>
    <dgm:pt modelId="{58A5412F-305D-4B0C-A885-DE72395C5474}">
      <dgm:prSet/>
      <dgm:spPr/>
      <dgm:t>
        <a:bodyPr/>
        <a:lstStyle/>
        <a:p>
          <a:pPr rtl="0"/>
          <a:r>
            <a:rPr lang="en-GB" noProof="0" dirty="0"/>
            <a:t>Clearly defined inputs and outputs</a:t>
          </a:r>
        </a:p>
      </dgm:t>
    </dgm:pt>
    <dgm:pt modelId="{B706FCB2-FE42-407C-ACB5-3710D27C9193}" type="parTrans" cxnId="{E74C7F30-9D16-4508-9655-AEAB97DB788A}">
      <dgm:prSet/>
      <dgm:spPr/>
      <dgm:t>
        <a:bodyPr/>
        <a:lstStyle/>
        <a:p>
          <a:endParaRPr lang="de-DE"/>
        </a:p>
      </dgm:t>
    </dgm:pt>
    <dgm:pt modelId="{66D0DFBC-FE4E-472D-96BE-FABD0133B378}" type="sibTrans" cxnId="{E74C7F30-9D16-4508-9655-AEAB97DB788A}">
      <dgm:prSet/>
      <dgm:spPr/>
      <dgm:t>
        <a:bodyPr/>
        <a:lstStyle/>
        <a:p>
          <a:endParaRPr lang="de-DE"/>
        </a:p>
      </dgm:t>
    </dgm:pt>
    <dgm:pt modelId="{F4FE0489-4CA1-664E-9B62-3A6EA6B8F372}" type="pres">
      <dgm:prSet presAssocID="{3B8ADB12-7499-4843-8F72-95217F8F999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D25F7BB-D51D-B546-A6CB-B006AA68507C}" type="pres">
      <dgm:prSet presAssocID="{1B2A452D-DAFA-DC4E-90B6-382157E0598D}" presName="composite" presStyleCnt="0"/>
      <dgm:spPr/>
    </dgm:pt>
    <dgm:pt modelId="{4ADAC44A-2D84-854F-AB5C-E0C82C7C485F}" type="pres">
      <dgm:prSet presAssocID="{1B2A452D-DAFA-DC4E-90B6-382157E0598D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C054023-EB7E-2E4B-AC04-4A48599B64E9}" type="pres">
      <dgm:prSet presAssocID="{1B2A452D-DAFA-DC4E-90B6-382157E0598D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6CB681-8E1C-914A-9871-4528CAB73EF1}" type="pres">
      <dgm:prSet presAssocID="{B8382C43-DB94-CF40-A5EC-023E29D764EF}" presName="spacing" presStyleCnt="0"/>
      <dgm:spPr/>
    </dgm:pt>
    <dgm:pt modelId="{C5F4D831-8264-47B6-96C1-C97A53E7E29F}" type="pres">
      <dgm:prSet presAssocID="{58A5412F-305D-4B0C-A885-DE72395C5474}" presName="composite" presStyleCnt="0"/>
      <dgm:spPr/>
    </dgm:pt>
    <dgm:pt modelId="{8B86C738-6D70-42CF-80F8-A30D7FB9C4A1}" type="pres">
      <dgm:prSet presAssocID="{58A5412F-305D-4B0C-A885-DE72395C5474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204348F-3FF6-4C1D-A81C-E6D477DECB8C}" type="pres">
      <dgm:prSet presAssocID="{58A5412F-305D-4B0C-A885-DE72395C5474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CA4D20-1FA1-4FCF-8D78-53ADD20A43FB}" type="pres">
      <dgm:prSet presAssocID="{66D0DFBC-FE4E-472D-96BE-FABD0133B378}" presName="spacing" presStyleCnt="0"/>
      <dgm:spPr/>
    </dgm:pt>
    <dgm:pt modelId="{6ACD897F-787D-704E-96A5-DF2389A20ABE}" type="pres">
      <dgm:prSet presAssocID="{D3DC3F83-419A-40DD-A6C5-2136B92F9340}" presName="composite" presStyleCnt="0"/>
      <dgm:spPr/>
    </dgm:pt>
    <dgm:pt modelId="{46750945-8F2D-6A44-9A0C-9F86EE0B3AD0}" type="pres">
      <dgm:prSet presAssocID="{D3DC3F83-419A-40DD-A6C5-2136B92F9340}" presName="imgShp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D0F2E694-1A3C-AC47-8E42-563EB3D554B3}" type="pres">
      <dgm:prSet presAssocID="{D3DC3F83-419A-40DD-A6C5-2136B92F9340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239360-6875-BC4A-B10E-0B65CE3B1780}" type="pres">
      <dgm:prSet presAssocID="{D235F65B-2563-44A1-9613-E7340458C5F4}" presName="spacing" presStyleCnt="0"/>
      <dgm:spPr/>
    </dgm:pt>
    <dgm:pt modelId="{2F8088E0-A11E-5343-B232-A0775E53FEE2}" type="pres">
      <dgm:prSet presAssocID="{1D74C6BF-8510-D845-B5F6-F2C9D3C5BBCF}" presName="composite" presStyleCnt="0"/>
      <dgm:spPr/>
    </dgm:pt>
    <dgm:pt modelId="{2F8FD46D-E5AB-C046-BD3E-5ED23168AB17}" type="pres">
      <dgm:prSet presAssocID="{1D74C6BF-8510-D845-B5F6-F2C9D3C5BBCF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2D05E6BD-3FBD-784A-8969-2F8225AEC228}" type="pres">
      <dgm:prSet presAssocID="{1D74C6BF-8510-D845-B5F6-F2C9D3C5BBCF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6606BB4-FF66-4659-9976-4F67C1E33799}" type="presOf" srcId="{3B8ADB12-7499-4843-8F72-95217F8F9994}" destId="{F4FE0489-4CA1-664E-9B62-3A6EA6B8F372}" srcOrd="0" destOrd="0" presId="urn:microsoft.com/office/officeart/2005/8/layout/vList3"/>
    <dgm:cxn modelId="{2B78A97E-BCD3-4446-A197-3A9F54AE43F2}" type="presOf" srcId="{1D74C6BF-8510-D845-B5F6-F2C9D3C5BBCF}" destId="{2D05E6BD-3FBD-784A-8969-2F8225AEC228}" srcOrd="0" destOrd="0" presId="urn:microsoft.com/office/officeart/2005/8/layout/vList3"/>
    <dgm:cxn modelId="{8C2D90A5-D80A-E64A-822E-037C4C86D3F4}" srcId="{3B8ADB12-7499-4843-8F72-95217F8F9994}" destId="{1B2A452D-DAFA-DC4E-90B6-382157E0598D}" srcOrd="0" destOrd="0" parTransId="{45AD4CB0-DDC0-354B-9364-539F5A3F2F0C}" sibTransId="{B8382C43-DB94-CF40-A5EC-023E29D764EF}"/>
    <dgm:cxn modelId="{E74C7F30-9D16-4508-9655-AEAB97DB788A}" srcId="{3B8ADB12-7499-4843-8F72-95217F8F9994}" destId="{58A5412F-305D-4B0C-A885-DE72395C5474}" srcOrd="1" destOrd="0" parTransId="{B706FCB2-FE42-407C-ACB5-3710D27C9193}" sibTransId="{66D0DFBC-FE4E-472D-96BE-FABD0133B378}"/>
    <dgm:cxn modelId="{FE124E42-33F9-479B-BD48-4C8AFDEF475E}" type="presOf" srcId="{D3DC3F83-419A-40DD-A6C5-2136B92F9340}" destId="{D0F2E694-1A3C-AC47-8E42-563EB3D554B3}" srcOrd="0" destOrd="0" presId="urn:microsoft.com/office/officeart/2005/8/layout/vList3"/>
    <dgm:cxn modelId="{D281F24F-A917-488A-8538-EF357C2C7897}" srcId="{3B8ADB12-7499-4843-8F72-95217F8F9994}" destId="{D3DC3F83-419A-40DD-A6C5-2136B92F9340}" srcOrd="2" destOrd="0" parTransId="{8975C445-16DC-4085-837C-732930A811BC}" sibTransId="{D235F65B-2563-44A1-9613-E7340458C5F4}"/>
    <dgm:cxn modelId="{6DB65D35-5E3D-4DFB-9233-8FCA035D4B69}" type="presOf" srcId="{1B2A452D-DAFA-DC4E-90B6-382157E0598D}" destId="{4C054023-EB7E-2E4B-AC04-4A48599B64E9}" srcOrd="0" destOrd="0" presId="urn:microsoft.com/office/officeart/2005/8/layout/vList3"/>
    <dgm:cxn modelId="{9E6CEC08-B371-40F1-9DC4-D54EE282B9C1}" type="presOf" srcId="{58A5412F-305D-4B0C-A885-DE72395C5474}" destId="{B204348F-3FF6-4C1D-A81C-E6D477DECB8C}" srcOrd="0" destOrd="0" presId="urn:microsoft.com/office/officeart/2005/8/layout/vList3"/>
    <dgm:cxn modelId="{2D93693F-BC81-3A41-B244-314E164E14C3}" srcId="{3B8ADB12-7499-4843-8F72-95217F8F9994}" destId="{1D74C6BF-8510-D845-B5F6-F2C9D3C5BBCF}" srcOrd="3" destOrd="0" parTransId="{B23562F2-2B32-6D42-9AF7-B3CE358DB9B4}" sibTransId="{842DF7A6-413B-8D43-8294-6938C51103AD}"/>
    <dgm:cxn modelId="{42F67B0A-F676-4893-A9A2-1F08BA5E9607}" type="presParOf" srcId="{F4FE0489-4CA1-664E-9B62-3A6EA6B8F372}" destId="{5D25F7BB-D51D-B546-A6CB-B006AA68507C}" srcOrd="0" destOrd="0" presId="urn:microsoft.com/office/officeart/2005/8/layout/vList3"/>
    <dgm:cxn modelId="{3F7DE8F0-D45C-4B4B-8DEB-777BB8E0083A}" type="presParOf" srcId="{5D25F7BB-D51D-B546-A6CB-B006AA68507C}" destId="{4ADAC44A-2D84-854F-AB5C-E0C82C7C485F}" srcOrd="0" destOrd="0" presId="urn:microsoft.com/office/officeart/2005/8/layout/vList3"/>
    <dgm:cxn modelId="{F907945D-0572-4853-922C-654646B508CD}" type="presParOf" srcId="{5D25F7BB-D51D-B546-A6CB-B006AA68507C}" destId="{4C054023-EB7E-2E4B-AC04-4A48599B64E9}" srcOrd="1" destOrd="0" presId="urn:microsoft.com/office/officeart/2005/8/layout/vList3"/>
    <dgm:cxn modelId="{A16AAAEC-46AA-4393-8723-B0118BB4C024}" type="presParOf" srcId="{F4FE0489-4CA1-664E-9B62-3A6EA6B8F372}" destId="{9D6CB681-8E1C-914A-9871-4528CAB73EF1}" srcOrd="1" destOrd="0" presId="urn:microsoft.com/office/officeart/2005/8/layout/vList3"/>
    <dgm:cxn modelId="{8BF14E85-B7A9-41AC-958B-76E0B71188AA}" type="presParOf" srcId="{F4FE0489-4CA1-664E-9B62-3A6EA6B8F372}" destId="{C5F4D831-8264-47B6-96C1-C97A53E7E29F}" srcOrd="2" destOrd="0" presId="urn:microsoft.com/office/officeart/2005/8/layout/vList3"/>
    <dgm:cxn modelId="{BB14E8D6-BCC0-4938-90FD-9FC6058C3B69}" type="presParOf" srcId="{C5F4D831-8264-47B6-96C1-C97A53E7E29F}" destId="{8B86C738-6D70-42CF-80F8-A30D7FB9C4A1}" srcOrd="0" destOrd="0" presId="urn:microsoft.com/office/officeart/2005/8/layout/vList3"/>
    <dgm:cxn modelId="{65ABC5F4-F1A5-4886-BBB2-7488873A40FE}" type="presParOf" srcId="{C5F4D831-8264-47B6-96C1-C97A53E7E29F}" destId="{B204348F-3FF6-4C1D-A81C-E6D477DECB8C}" srcOrd="1" destOrd="0" presId="urn:microsoft.com/office/officeart/2005/8/layout/vList3"/>
    <dgm:cxn modelId="{AD38C6B2-A0CC-475C-973B-ABF84BC2F2E4}" type="presParOf" srcId="{F4FE0489-4CA1-664E-9B62-3A6EA6B8F372}" destId="{0ACA4D20-1FA1-4FCF-8D78-53ADD20A43FB}" srcOrd="3" destOrd="0" presId="urn:microsoft.com/office/officeart/2005/8/layout/vList3"/>
    <dgm:cxn modelId="{283B380F-E61F-4DAC-9526-98F7EBC23AE2}" type="presParOf" srcId="{F4FE0489-4CA1-664E-9B62-3A6EA6B8F372}" destId="{6ACD897F-787D-704E-96A5-DF2389A20ABE}" srcOrd="4" destOrd="0" presId="urn:microsoft.com/office/officeart/2005/8/layout/vList3"/>
    <dgm:cxn modelId="{C8FDD821-44A2-41F2-89D6-DB1AE14B636A}" type="presParOf" srcId="{6ACD897F-787D-704E-96A5-DF2389A20ABE}" destId="{46750945-8F2D-6A44-9A0C-9F86EE0B3AD0}" srcOrd="0" destOrd="0" presId="urn:microsoft.com/office/officeart/2005/8/layout/vList3"/>
    <dgm:cxn modelId="{4CC030C1-5F1D-4827-92B9-C652EFBCF4A7}" type="presParOf" srcId="{6ACD897F-787D-704E-96A5-DF2389A20ABE}" destId="{D0F2E694-1A3C-AC47-8E42-563EB3D554B3}" srcOrd="1" destOrd="0" presId="urn:microsoft.com/office/officeart/2005/8/layout/vList3"/>
    <dgm:cxn modelId="{95F0FF77-70CC-4060-973C-03792DAF9E1F}" type="presParOf" srcId="{F4FE0489-4CA1-664E-9B62-3A6EA6B8F372}" destId="{8F239360-6875-BC4A-B10E-0B65CE3B1780}" srcOrd="5" destOrd="0" presId="urn:microsoft.com/office/officeart/2005/8/layout/vList3"/>
    <dgm:cxn modelId="{5FA5E89B-19C0-4B65-97DE-6748303543D3}" type="presParOf" srcId="{F4FE0489-4CA1-664E-9B62-3A6EA6B8F372}" destId="{2F8088E0-A11E-5343-B232-A0775E53FEE2}" srcOrd="6" destOrd="0" presId="urn:microsoft.com/office/officeart/2005/8/layout/vList3"/>
    <dgm:cxn modelId="{AE9912FB-BF1E-4FCA-8F7D-C652D18750C9}" type="presParOf" srcId="{2F8088E0-A11E-5343-B232-A0775E53FEE2}" destId="{2F8FD46D-E5AB-C046-BD3E-5ED23168AB17}" srcOrd="0" destOrd="0" presId="urn:microsoft.com/office/officeart/2005/8/layout/vList3"/>
    <dgm:cxn modelId="{203E1869-D24D-4FB9-B224-FA7BB45785D5}" type="presParOf" srcId="{2F8088E0-A11E-5343-B232-A0775E53FEE2}" destId="{2D05E6BD-3FBD-784A-8969-2F8225AEC22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A0F3A1-CF11-6244-A526-2D725DEAED5B}" type="doc">
      <dgm:prSet loTypeId="urn:microsoft.com/office/officeart/2009/layout/CircleArrowProcess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6334935A-0E24-0A43-8835-137BFEABB85C}">
      <dgm:prSet phldrT="[Text]"/>
      <dgm:spPr/>
      <dgm:t>
        <a:bodyPr/>
        <a:lstStyle/>
        <a:p>
          <a:r>
            <a:rPr lang="en-GB" dirty="0"/>
            <a:t>2012</a:t>
          </a:r>
        </a:p>
      </dgm:t>
    </dgm:pt>
    <dgm:pt modelId="{9DA69929-778A-004A-B7AE-A1CD0C1FB96A}" type="parTrans" cxnId="{81DCCA3D-0259-FD48-A02B-8BBA29BCFE77}">
      <dgm:prSet/>
      <dgm:spPr/>
      <dgm:t>
        <a:bodyPr/>
        <a:lstStyle/>
        <a:p>
          <a:endParaRPr lang="en-GB"/>
        </a:p>
      </dgm:t>
    </dgm:pt>
    <dgm:pt modelId="{210318AC-8127-0048-8A95-F53A2EA19622}" type="sibTrans" cxnId="{81DCCA3D-0259-FD48-A02B-8BBA29BCFE77}">
      <dgm:prSet/>
      <dgm:spPr/>
      <dgm:t>
        <a:bodyPr/>
        <a:lstStyle/>
        <a:p>
          <a:endParaRPr lang="en-GB"/>
        </a:p>
      </dgm:t>
    </dgm:pt>
    <dgm:pt modelId="{547669CF-D243-CF4A-9ED3-0B4119D262F0}">
      <dgm:prSet phldrT="[Text]"/>
      <dgm:spPr/>
      <dgm:t>
        <a:bodyPr/>
        <a:lstStyle/>
        <a:p>
          <a:r>
            <a:rPr lang="en-GB" dirty="0"/>
            <a:t>2013</a:t>
          </a:r>
        </a:p>
      </dgm:t>
    </dgm:pt>
    <dgm:pt modelId="{B16CA411-D4F4-BF43-9757-E3F988C5AE17}" type="parTrans" cxnId="{43043D0E-1772-4D4F-ACDF-AD94D960E1B7}">
      <dgm:prSet/>
      <dgm:spPr/>
      <dgm:t>
        <a:bodyPr/>
        <a:lstStyle/>
        <a:p>
          <a:endParaRPr lang="en-GB"/>
        </a:p>
      </dgm:t>
    </dgm:pt>
    <dgm:pt modelId="{5B90BF49-46CE-694B-B677-B3D0A46F99FD}" type="sibTrans" cxnId="{43043D0E-1772-4D4F-ACDF-AD94D960E1B7}">
      <dgm:prSet/>
      <dgm:spPr/>
      <dgm:t>
        <a:bodyPr/>
        <a:lstStyle/>
        <a:p>
          <a:endParaRPr lang="en-GB"/>
        </a:p>
      </dgm:t>
    </dgm:pt>
    <dgm:pt modelId="{A0C7CDAF-B382-F440-9ECD-5C4E1949110F}">
      <dgm:prSet phldrT="[Text]"/>
      <dgm:spPr/>
      <dgm:t>
        <a:bodyPr/>
        <a:lstStyle/>
        <a:p>
          <a:r>
            <a:rPr lang="en-GB" dirty="0"/>
            <a:t>2015</a:t>
          </a:r>
        </a:p>
      </dgm:t>
    </dgm:pt>
    <dgm:pt modelId="{F98BBF40-EAFA-274D-BD82-FF4877640C1A}" type="parTrans" cxnId="{0F6A3D6C-7081-E54F-8E4D-84CF977657F2}">
      <dgm:prSet/>
      <dgm:spPr/>
      <dgm:t>
        <a:bodyPr/>
        <a:lstStyle/>
        <a:p>
          <a:endParaRPr lang="en-GB"/>
        </a:p>
      </dgm:t>
    </dgm:pt>
    <dgm:pt modelId="{076A5479-E371-0448-8829-CF4F96D356A0}" type="sibTrans" cxnId="{0F6A3D6C-7081-E54F-8E4D-84CF977657F2}">
      <dgm:prSet/>
      <dgm:spPr/>
      <dgm:t>
        <a:bodyPr/>
        <a:lstStyle/>
        <a:p>
          <a:endParaRPr lang="en-GB"/>
        </a:p>
      </dgm:t>
    </dgm:pt>
    <dgm:pt modelId="{31529B28-D069-2546-9574-475BCB6C4DCD}">
      <dgm:prSet phldrT="[Text]"/>
      <dgm:spPr/>
      <dgm:t>
        <a:bodyPr/>
        <a:lstStyle/>
        <a:p>
          <a:r>
            <a:rPr lang="en-GB" dirty="0"/>
            <a:t>2017</a:t>
          </a:r>
        </a:p>
      </dgm:t>
    </dgm:pt>
    <dgm:pt modelId="{E80BBBB8-F210-3B45-80CF-19577FD9F2E7}" type="parTrans" cxnId="{533AD4E2-3E93-0841-BC8E-8EEED322DB24}">
      <dgm:prSet/>
      <dgm:spPr/>
      <dgm:t>
        <a:bodyPr/>
        <a:lstStyle/>
        <a:p>
          <a:endParaRPr lang="en-GB"/>
        </a:p>
      </dgm:t>
    </dgm:pt>
    <dgm:pt modelId="{15CEF43A-ACE3-984E-A1E7-FEEAC4EB0096}" type="sibTrans" cxnId="{533AD4E2-3E93-0841-BC8E-8EEED322DB24}">
      <dgm:prSet/>
      <dgm:spPr/>
      <dgm:t>
        <a:bodyPr/>
        <a:lstStyle/>
        <a:p>
          <a:endParaRPr lang="en-GB"/>
        </a:p>
      </dgm:t>
    </dgm:pt>
    <dgm:pt modelId="{751F5A18-BD20-CE47-93E2-D64A6179F7E5}" type="pres">
      <dgm:prSet presAssocID="{C8A0F3A1-CF11-6244-A526-2D725DEAED5B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AF552407-286A-E04C-8B54-E59A9201C3A8}" type="pres">
      <dgm:prSet presAssocID="{6334935A-0E24-0A43-8835-137BFEABB85C}" presName="Accent1" presStyleCnt="0"/>
      <dgm:spPr/>
    </dgm:pt>
    <dgm:pt modelId="{144730F1-9523-754F-9116-1D1B97ED2232}" type="pres">
      <dgm:prSet presAssocID="{6334935A-0E24-0A43-8835-137BFEABB85C}" presName="Accent" presStyleLbl="node1" presStyleIdx="0" presStyleCnt="4"/>
      <dgm:spPr/>
    </dgm:pt>
    <dgm:pt modelId="{4A21FC0C-F0C7-BF46-9314-C82923867760}" type="pres">
      <dgm:prSet presAssocID="{6334935A-0E24-0A43-8835-137BFEABB85C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EC1A88-1C64-1D44-A711-6E3FA2F0CB97}" type="pres">
      <dgm:prSet presAssocID="{547669CF-D243-CF4A-9ED3-0B4119D262F0}" presName="Accent2" presStyleCnt="0"/>
      <dgm:spPr/>
    </dgm:pt>
    <dgm:pt modelId="{31A004F2-5128-0A46-91FE-8AF950DD004C}" type="pres">
      <dgm:prSet presAssocID="{547669CF-D243-CF4A-9ED3-0B4119D262F0}" presName="Accent" presStyleLbl="node1" presStyleIdx="1" presStyleCnt="4"/>
      <dgm:spPr/>
    </dgm:pt>
    <dgm:pt modelId="{5E25FEBC-065E-5E41-A53D-13B3BAE914DA}" type="pres">
      <dgm:prSet presAssocID="{547669CF-D243-CF4A-9ED3-0B4119D262F0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FDCA76-CDD6-BD42-9CE0-6E9C68EC8D1B}" type="pres">
      <dgm:prSet presAssocID="{A0C7CDAF-B382-F440-9ECD-5C4E1949110F}" presName="Accent3" presStyleCnt="0"/>
      <dgm:spPr/>
    </dgm:pt>
    <dgm:pt modelId="{02F05AB4-6A08-F445-994B-ED7083674CA0}" type="pres">
      <dgm:prSet presAssocID="{A0C7CDAF-B382-F440-9ECD-5C4E1949110F}" presName="Accent" presStyleLbl="node1" presStyleIdx="2" presStyleCnt="4"/>
      <dgm:spPr/>
    </dgm:pt>
    <dgm:pt modelId="{2E222475-98F2-5F46-9A94-BECE891D7D9A}" type="pres">
      <dgm:prSet presAssocID="{A0C7CDAF-B382-F440-9ECD-5C4E1949110F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B82CE5-B4DD-3846-B41D-95406FC0219E}" type="pres">
      <dgm:prSet presAssocID="{31529B28-D069-2546-9574-475BCB6C4DCD}" presName="Accent4" presStyleCnt="0"/>
      <dgm:spPr/>
    </dgm:pt>
    <dgm:pt modelId="{AEA6B156-A923-464F-866E-F62ABA7790D6}" type="pres">
      <dgm:prSet presAssocID="{31529B28-D069-2546-9574-475BCB6C4DCD}" presName="Accent" presStyleLbl="node1" presStyleIdx="3" presStyleCnt="4"/>
      <dgm:spPr/>
    </dgm:pt>
    <dgm:pt modelId="{1E2D3A76-7C49-3F46-90A4-A65941EB8E6C}" type="pres">
      <dgm:prSet presAssocID="{31529B28-D069-2546-9574-475BCB6C4DCD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1B71C37-830C-4307-AA2C-A0BFE540E4AA}" type="presOf" srcId="{A0C7CDAF-B382-F440-9ECD-5C4E1949110F}" destId="{2E222475-98F2-5F46-9A94-BECE891D7D9A}" srcOrd="0" destOrd="0" presId="urn:microsoft.com/office/officeart/2009/layout/CircleArrowProcess"/>
    <dgm:cxn modelId="{F173A551-F621-4EE7-8738-0CC2ADA3A40F}" type="presOf" srcId="{6334935A-0E24-0A43-8835-137BFEABB85C}" destId="{4A21FC0C-F0C7-BF46-9314-C82923867760}" srcOrd="0" destOrd="0" presId="urn:microsoft.com/office/officeart/2009/layout/CircleArrowProcess"/>
    <dgm:cxn modelId="{817EFB88-B59B-4829-9984-9002294B3820}" type="presOf" srcId="{547669CF-D243-CF4A-9ED3-0B4119D262F0}" destId="{5E25FEBC-065E-5E41-A53D-13B3BAE914DA}" srcOrd="0" destOrd="0" presId="urn:microsoft.com/office/officeart/2009/layout/CircleArrowProcess"/>
    <dgm:cxn modelId="{533AD4E2-3E93-0841-BC8E-8EEED322DB24}" srcId="{C8A0F3A1-CF11-6244-A526-2D725DEAED5B}" destId="{31529B28-D069-2546-9574-475BCB6C4DCD}" srcOrd="3" destOrd="0" parTransId="{E80BBBB8-F210-3B45-80CF-19577FD9F2E7}" sibTransId="{15CEF43A-ACE3-984E-A1E7-FEEAC4EB0096}"/>
    <dgm:cxn modelId="{43043D0E-1772-4D4F-ACDF-AD94D960E1B7}" srcId="{C8A0F3A1-CF11-6244-A526-2D725DEAED5B}" destId="{547669CF-D243-CF4A-9ED3-0B4119D262F0}" srcOrd="1" destOrd="0" parTransId="{B16CA411-D4F4-BF43-9757-E3F988C5AE17}" sibTransId="{5B90BF49-46CE-694B-B677-B3D0A46F99FD}"/>
    <dgm:cxn modelId="{81DCCA3D-0259-FD48-A02B-8BBA29BCFE77}" srcId="{C8A0F3A1-CF11-6244-A526-2D725DEAED5B}" destId="{6334935A-0E24-0A43-8835-137BFEABB85C}" srcOrd="0" destOrd="0" parTransId="{9DA69929-778A-004A-B7AE-A1CD0C1FB96A}" sibTransId="{210318AC-8127-0048-8A95-F53A2EA19622}"/>
    <dgm:cxn modelId="{0F6A3D6C-7081-E54F-8E4D-84CF977657F2}" srcId="{C8A0F3A1-CF11-6244-A526-2D725DEAED5B}" destId="{A0C7CDAF-B382-F440-9ECD-5C4E1949110F}" srcOrd="2" destOrd="0" parTransId="{F98BBF40-EAFA-274D-BD82-FF4877640C1A}" sibTransId="{076A5479-E371-0448-8829-CF4F96D356A0}"/>
    <dgm:cxn modelId="{8DFC5975-F90B-4D1C-9E44-066F2FAEF414}" type="presOf" srcId="{31529B28-D069-2546-9574-475BCB6C4DCD}" destId="{1E2D3A76-7C49-3F46-90A4-A65941EB8E6C}" srcOrd="0" destOrd="0" presId="urn:microsoft.com/office/officeart/2009/layout/CircleArrowProcess"/>
    <dgm:cxn modelId="{4DA12C8E-E113-413A-BAD1-05F9AC4EA74D}" type="presOf" srcId="{C8A0F3A1-CF11-6244-A526-2D725DEAED5B}" destId="{751F5A18-BD20-CE47-93E2-D64A6179F7E5}" srcOrd="0" destOrd="0" presId="urn:microsoft.com/office/officeart/2009/layout/CircleArrowProcess"/>
    <dgm:cxn modelId="{2A3748E5-9ACE-41BD-95FE-B4DDC11B6358}" type="presParOf" srcId="{751F5A18-BD20-CE47-93E2-D64A6179F7E5}" destId="{AF552407-286A-E04C-8B54-E59A9201C3A8}" srcOrd="0" destOrd="0" presId="urn:microsoft.com/office/officeart/2009/layout/CircleArrowProcess"/>
    <dgm:cxn modelId="{8FAF8207-9620-4227-9718-06F602D4A734}" type="presParOf" srcId="{AF552407-286A-E04C-8B54-E59A9201C3A8}" destId="{144730F1-9523-754F-9116-1D1B97ED2232}" srcOrd="0" destOrd="0" presId="urn:microsoft.com/office/officeart/2009/layout/CircleArrowProcess"/>
    <dgm:cxn modelId="{8DB4CF94-136B-4926-A969-B0DFE7E7601D}" type="presParOf" srcId="{751F5A18-BD20-CE47-93E2-D64A6179F7E5}" destId="{4A21FC0C-F0C7-BF46-9314-C82923867760}" srcOrd="1" destOrd="0" presId="urn:microsoft.com/office/officeart/2009/layout/CircleArrowProcess"/>
    <dgm:cxn modelId="{4C726D5E-CB98-4C19-B533-EADF8E76E039}" type="presParOf" srcId="{751F5A18-BD20-CE47-93E2-D64A6179F7E5}" destId="{8DEC1A88-1C64-1D44-A711-6E3FA2F0CB97}" srcOrd="2" destOrd="0" presId="urn:microsoft.com/office/officeart/2009/layout/CircleArrowProcess"/>
    <dgm:cxn modelId="{84D08C50-9079-402C-8421-199CE50FFF92}" type="presParOf" srcId="{8DEC1A88-1C64-1D44-A711-6E3FA2F0CB97}" destId="{31A004F2-5128-0A46-91FE-8AF950DD004C}" srcOrd="0" destOrd="0" presId="urn:microsoft.com/office/officeart/2009/layout/CircleArrowProcess"/>
    <dgm:cxn modelId="{B19EA266-E816-452B-98D8-FE94CD26F138}" type="presParOf" srcId="{751F5A18-BD20-CE47-93E2-D64A6179F7E5}" destId="{5E25FEBC-065E-5E41-A53D-13B3BAE914DA}" srcOrd="3" destOrd="0" presId="urn:microsoft.com/office/officeart/2009/layout/CircleArrowProcess"/>
    <dgm:cxn modelId="{10D0900A-0E7F-4188-B265-5FD54B32B667}" type="presParOf" srcId="{751F5A18-BD20-CE47-93E2-D64A6179F7E5}" destId="{E7FDCA76-CDD6-BD42-9CE0-6E9C68EC8D1B}" srcOrd="4" destOrd="0" presId="urn:microsoft.com/office/officeart/2009/layout/CircleArrowProcess"/>
    <dgm:cxn modelId="{3AA0E710-E68F-4442-9708-91CD7964E750}" type="presParOf" srcId="{E7FDCA76-CDD6-BD42-9CE0-6E9C68EC8D1B}" destId="{02F05AB4-6A08-F445-994B-ED7083674CA0}" srcOrd="0" destOrd="0" presId="urn:microsoft.com/office/officeart/2009/layout/CircleArrowProcess"/>
    <dgm:cxn modelId="{02BA80C5-D88A-4857-87DA-992161B26190}" type="presParOf" srcId="{751F5A18-BD20-CE47-93E2-D64A6179F7E5}" destId="{2E222475-98F2-5F46-9A94-BECE891D7D9A}" srcOrd="5" destOrd="0" presId="urn:microsoft.com/office/officeart/2009/layout/CircleArrowProcess"/>
    <dgm:cxn modelId="{6B28D5BA-4E4D-4DF2-9D46-E15841DFC00E}" type="presParOf" srcId="{751F5A18-BD20-CE47-93E2-D64A6179F7E5}" destId="{C6B82CE5-B4DD-3846-B41D-95406FC0219E}" srcOrd="6" destOrd="0" presId="urn:microsoft.com/office/officeart/2009/layout/CircleArrowProcess"/>
    <dgm:cxn modelId="{BBEBADC5-F784-4153-BBBB-C33AA64029E5}" type="presParOf" srcId="{C6B82CE5-B4DD-3846-B41D-95406FC0219E}" destId="{AEA6B156-A923-464F-866E-F62ABA7790D6}" srcOrd="0" destOrd="0" presId="urn:microsoft.com/office/officeart/2009/layout/CircleArrowProcess"/>
    <dgm:cxn modelId="{959CB92D-12B3-4F94-93C4-7F141D3699E2}" type="presParOf" srcId="{751F5A18-BD20-CE47-93E2-D64A6179F7E5}" destId="{1E2D3A76-7C49-3F46-90A4-A65941EB8E6C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10828-9CF2-425E-B7A9-D86DC7C30A57}">
      <dsp:nvSpPr>
        <dsp:cNvPr id="0" name=""/>
        <dsp:cNvSpPr/>
      </dsp:nvSpPr>
      <dsp:spPr>
        <a:xfrm>
          <a:off x="2726994" y="57825"/>
          <a:ext cx="2775611" cy="2775611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noProof="0" dirty="0">
              <a:solidFill>
                <a:schemeClr val="bg1"/>
              </a:solidFill>
            </a:rPr>
            <a:t>People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noProof="0" dirty="0">
              <a:solidFill>
                <a:schemeClr val="bg1"/>
              </a:solidFill>
            </a:rPr>
            <a:t>Responsibilities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noProof="0" dirty="0">
              <a:solidFill>
                <a:schemeClr val="bg1"/>
              </a:solidFill>
            </a:rPr>
            <a:t>Skills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noProof="0" dirty="0">
              <a:solidFill>
                <a:schemeClr val="bg1"/>
              </a:solidFill>
            </a:rPr>
            <a:t>Awareness</a:t>
          </a:r>
        </a:p>
      </dsp:txBody>
      <dsp:txXfrm>
        <a:off x="3097075" y="543557"/>
        <a:ext cx="2035448" cy="1249025"/>
      </dsp:txXfrm>
    </dsp:sp>
    <dsp:sp modelId="{42BD5A87-AFC8-41FF-BDA7-4F2135B69603}">
      <dsp:nvSpPr>
        <dsp:cNvPr id="0" name=""/>
        <dsp:cNvSpPr/>
      </dsp:nvSpPr>
      <dsp:spPr>
        <a:xfrm>
          <a:off x="3728527" y="1792582"/>
          <a:ext cx="2775611" cy="2775611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noProof="0" dirty="0">
              <a:solidFill>
                <a:schemeClr val="bg1"/>
              </a:solidFill>
            </a:rPr>
            <a:t>Processes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noProof="0" dirty="0">
              <a:solidFill>
                <a:schemeClr val="bg1"/>
              </a:solidFill>
            </a:rPr>
            <a:t>Defined activities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noProof="0" dirty="0">
              <a:solidFill>
                <a:schemeClr val="bg1"/>
              </a:solidFill>
            </a:rPr>
            <a:t>Effectiveness and repeatability</a:t>
          </a:r>
        </a:p>
      </dsp:txBody>
      <dsp:txXfrm>
        <a:off x="4577401" y="2509615"/>
        <a:ext cx="1665366" cy="1526586"/>
      </dsp:txXfrm>
    </dsp:sp>
    <dsp:sp modelId="{8747BD70-8DAF-4A70-8114-04AE2902A67C}">
      <dsp:nvSpPr>
        <dsp:cNvPr id="0" name=""/>
        <dsp:cNvSpPr/>
      </dsp:nvSpPr>
      <dsp:spPr>
        <a:xfrm>
          <a:off x="1725461" y="1792582"/>
          <a:ext cx="2775611" cy="2775611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noProof="0" dirty="0">
              <a:solidFill>
                <a:schemeClr val="bg1"/>
              </a:solidFill>
            </a:rPr>
            <a:t>Technology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noProof="0" dirty="0">
              <a:solidFill>
                <a:schemeClr val="bg1"/>
              </a:solidFill>
            </a:rPr>
            <a:t>Support people in their roles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noProof="0" dirty="0">
              <a:solidFill>
                <a:schemeClr val="bg1"/>
              </a:solidFill>
            </a:rPr>
            <a:t>Increase process effectiveness and efficiency</a:t>
          </a:r>
        </a:p>
      </dsp:txBody>
      <dsp:txXfrm>
        <a:off x="1986831" y="2509615"/>
        <a:ext cx="1665366" cy="1526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054023-EB7E-2E4B-AC04-4A48599B64E9}">
      <dsp:nvSpPr>
        <dsp:cNvPr id="0" name=""/>
        <dsp:cNvSpPr/>
      </dsp:nvSpPr>
      <dsp:spPr>
        <a:xfrm rot="10800000">
          <a:off x="1603938" y="1121"/>
          <a:ext cx="5472684" cy="9019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722" tIns="99060" rIns="184912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noProof="0" dirty="0"/>
            <a:t>Goal(s), objectives</a:t>
          </a:r>
        </a:p>
      </dsp:txBody>
      <dsp:txXfrm rot="10800000">
        <a:off x="1829418" y="1121"/>
        <a:ext cx="5247204" cy="901920"/>
      </dsp:txXfrm>
    </dsp:sp>
    <dsp:sp modelId="{4ADAC44A-2D84-854F-AB5C-E0C82C7C485F}">
      <dsp:nvSpPr>
        <dsp:cNvPr id="0" name=""/>
        <dsp:cNvSpPr/>
      </dsp:nvSpPr>
      <dsp:spPr>
        <a:xfrm>
          <a:off x="1152977" y="1121"/>
          <a:ext cx="901920" cy="90192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04348F-3FF6-4C1D-A81C-E6D477DECB8C}">
      <dsp:nvSpPr>
        <dsp:cNvPr id="0" name=""/>
        <dsp:cNvSpPr/>
      </dsp:nvSpPr>
      <dsp:spPr>
        <a:xfrm rot="10800000">
          <a:off x="1603938" y="1172272"/>
          <a:ext cx="5472684" cy="9019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722" tIns="99060" rIns="184912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noProof="0" dirty="0"/>
            <a:t>Clearly defined inputs and outputs</a:t>
          </a:r>
        </a:p>
      </dsp:txBody>
      <dsp:txXfrm rot="10800000">
        <a:off x="1829418" y="1172272"/>
        <a:ext cx="5247204" cy="901920"/>
      </dsp:txXfrm>
    </dsp:sp>
    <dsp:sp modelId="{8B86C738-6D70-42CF-80F8-A30D7FB9C4A1}">
      <dsp:nvSpPr>
        <dsp:cNvPr id="0" name=""/>
        <dsp:cNvSpPr/>
      </dsp:nvSpPr>
      <dsp:spPr>
        <a:xfrm>
          <a:off x="1152977" y="1172272"/>
          <a:ext cx="901920" cy="90192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F2E694-1A3C-AC47-8E42-563EB3D554B3}">
      <dsp:nvSpPr>
        <dsp:cNvPr id="0" name=""/>
        <dsp:cNvSpPr/>
      </dsp:nvSpPr>
      <dsp:spPr>
        <a:xfrm rot="10800000">
          <a:off x="1603938" y="2343423"/>
          <a:ext cx="5472684" cy="9019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722" tIns="99060" rIns="184912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Set of interrelated activities </a:t>
          </a:r>
          <a:endParaRPr lang="de-DE" sz="2600" kern="1200" dirty="0"/>
        </a:p>
      </dsp:txBody>
      <dsp:txXfrm rot="10800000">
        <a:off x="1829418" y="2343423"/>
        <a:ext cx="5247204" cy="901920"/>
      </dsp:txXfrm>
    </dsp:sp>
    <dsp:sp modelId="{46750945-8F2D-6A44-9A0C-9F86EE0B3AD0}">
      <dsp:nvSpPr>
        <dsp:cNvPr id="0" name=""/>
        <dsp:cNvSpPr/>
      </dsp:nvSpPr>
      <dsp:spPr>
        <a:xfrm>
          <a:off x="1152977" y="2343423"/>
          <a:ext cx="901920" cy="90192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5E6BD-3FBD-784A-8969-2F8225AEC228}">
      <dsp:nvSpPr>
        <dsp:cNvPr id="0" name=""/>
        <dsp:cNvSpPr/>
      </dsp:nvSpPr>
      <dsp:spPr>
        <a:xfrm rot="10800000">
          <a:off x="1603938" y="3514574"/>
          <a:ext cx="5472684" cy="9019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722" tIns="99060" rIns="184912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Roles and responsibilities</a:t>
          </a:r>
          <a:endParaRPr lang="de-DE" sz="2600" kern="1200" dirty="0"/>
        </a:p>
      </dsp:txBody>
      <dsp:txXfrm rot="10800000">
        <a:off x="1829418" y="3514574"/>
        <a:ext cx="5247204" cy="901920"/>
      </dsp:txXfrm>
    </dsp:sp>
    <dsp:sp modelId="{2F8FD46D-E5AB-C046-BD3E-5ED23168AB17}">
      <dsp:nvSpPr>
        <dsp:cNvPr id="0" name=""/>
        <dsp:cNvSpPr/>
      </dsp:nvSpPr>
      <dsp:spPr>
        <a:xfrm>
          <a:off x="1152977" y="3514574"/>
          <a:ext cx="901920" cy="90192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730F1-9523-754F-9116-1D1B97ED2232}">
      <dsp:nvSpPr>
        <dsp:cNvPr id="0" name=""/>
        <dsp:cNvSpPr/>
      </dsp:nvSpPr>
      <dsp:spPr>
        <a:xfrm>
          <a:off x="2381309" y="0"/>
          <a:ext cx="1846298" cy="184648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21FC0C-F0C7-BF46-9314-C82923867760}">
      <dsp:nvSpPr>
        <dsp:cNvPr id="0" name=""/>
        <dsp:cNvSpPr/>
      </dsp:nvSpPr>
      <dsp:spPr>
        <a:xfrm>
          <a:off x="2788943" y="668378"/>
          <a:ext cx="1030339" cy="515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/>
            <a:t>2012</a:t>
          </a:r>
        </a:p>
      </dsp:txBody>
      <dsp:txXfrm>
        <a:off x="2788943" y="668378"/>
        <a:ext cx="1030339" cy="515116"/>
      </dsp:txXfrm>
    </dsp:sp>
    <dsp:sp modelId="{31A004F2-5128-0A46-91FE-8AF950DD004C}">
      <dsp:nvSpPr>
        <dsp:cNvPr id="0" name=""/>
        <dsp:cNvSpPr/>
      </dsp:nvSpPr>
      <dsp:spPr>
        <a:xfrm>
          <a:off x="1868391" y="1061081"/>
          <a:ext cx="1846298" cy="184648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25FEBC-065E-5E41-A53D-13B3BAE914DA}">
      <dsp:nvSpPr>
        <dsp:cNvPr id="0" name=""/>
        <dsp:cNvSpPr/>
      </dsp:nvSpPr>
      <dsp:spPr>
        <a:xfrm>
          <a:off x="2273946" y="1731417"/>
          <a:ext cx="1030339" cy="515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/>
            <a:t>2013</a:t>
          </a:r>
        </a:p>
      </dsp:txBody>
      <dsp:txXfrm>
        <a:off x="2273946" y="1731417"/>
        <a:ext cx="1030339" cy="515116"/>
      </dsp:txXfrm>
    </dsp:sp>
    <dsp:sp modelId="{02F05AB4-6A08-F445-994B-ED7083674CA0}">
      <dsp:nvSpPr>
        <dsp:cNvPr id="0" name=""/>
        <dsp:cNvSpPr/>
      </dsp:nvSpPr>
      <dsp:spPr>
        <a:xfrm>
          <a:off x="2381309" y="2126079"/>
          <a:ext cx="1846298" cy="1846486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222475-98F2-5F46-9A94-BECE891D7D9A}">
      <dsp:nvSpPr>
        <dsp:cNvPr id="0" name=""/>
        <dsp:cNvSpPr/>
      </dsp:nvSpPr>
      <dsp:spPr>
        <a:xfrm>
          <a:off x="2788943" y="2794457"/>
          <a:ext cx="1030339" cy="515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/>
            <a:t>2015</a:t>
          </a:r>
        </a:p>
      </dsp:txBody>
      <dsp:txXfrm>
        <a:off x="2788943" y="2794457"/>
        <a:ext cx="1030339" cy="515116"/>
      </dsp:txXfrm>
    </dsp:sp>
    <dsp:sp modelId="{AEA6B156-A923-464F-866E-F62ABA7790D6}">
      <dsp:nvSpPr>
        <dsp:cNvPr id="0" name=""/>
        <dsp:cNvSpPr/>
      </dsp:nvSpPr>
      <dsp:spPr>
        <a:xfrm>
          <a:off x="1999997" y="3309574"/>
          <a:ext cx="1586203" cy="1586969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2D3A76-7C49-3F46-90A4-A65941EB8E6C}">
      <dsp:nvSpPr>
        <dsp:cNvPr id="0" name=""/>
        <dsp:cNvSpPr/>
      </dsp:nvSpPr>
      <dsp:spPr>
        <a:xfrm>
          <a:off x="2273946" y="3857497"/>
          <a:ext cx="1030339" cy="515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/>
            <a:t>2017</a:t>
          </a:r>
        </a:p>
      </dsp:txBody>
      <dsp:txXfrm>
        <a:off x="2273946" y="3857497"/>
        <a:ext cx="1030339" cy="515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16906-B6A1-4E52-BE69-9D249F819B11}" type="datetimeFigureOut">
              <a:rPr lang="it-IT" smtClean="0"/>
              <a:t>20/03/2018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8A20-7C99-4A4D-BF06-6E8ADEA4D03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4966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5087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64934-2CA6-477C-AC93-B2F99290622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343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64934-2CA6-477C-AC93-B2F99290622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853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64934-2CA6-477C-AC93-B2F99290622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452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64934-2CA6-477C-AC93-B2F99290622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419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64934-2CA6-477C-AC93-B2F99290622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56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64934-2CA6-477C-AC93-B2F99290622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710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64934-2CA6-477C-AC93-B2F99290622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981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64934-2CA6-477C-AC93-B2F992906227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2095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64934-2CA6-477C-AC93-B2F992906227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6091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64934-2CA6-477C-AC93-B2F992906227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197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64934-2CA6-477C-AC93-B2F99290622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3549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64934-2CA6-477C-AC93-B2F992906227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7574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64934-2CA6-477C-AC93-B2F992906227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6623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64934-2CA6-477C-AC93-B2F992906227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9645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64934-2CA6-477C-AC93-B2F992906227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5914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64934-2CA6-477C-AC93-B2F992906227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0309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64934-2CA6-477C-AC93-B2F992906227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2613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64934-2CA6-477C-AC93-B2F992906227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2260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64934-2CA6-477C-AC93-B2F992906227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9740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64934-2CA6-477C-AC93-B2F992906227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974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64934-2CA6-477C-AC93-B2F99290622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204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64934-2CA6-477C-AC93-B2F99290622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363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64934-2CA6-477C-AC93-B2F99290622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102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64934-2CA6-477C-AC93-B2F99290622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758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64934-2CA6-477C-AC93-B2F99290622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149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64934-2CA6-477C-AC93-B2F99290622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398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64934-2CA6-477C-AC93-B2F99290622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168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C28C7CE7-02F6-9C4E-B49C-A3F54D237E10}"/>
              </a:ext>
            </a:extLst>
          </p:cNvPr>
          <p:cNvSpPr txBox="1"/>
          <p:nvPr userDrawn="1"/>
        </p:nvSpPr>
        <p:spPr>
          <a:xfrm>
            <a:off x="1858186" y="5161114"/>
            <a:ext cx="155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04E82C1C-60FB-2F41-A35A-E9EB596745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29" y="5021749"/>
            <a:ext cx="589524" cy="57895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8C95AC5E-022A-794A-B33A-6292101788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23" y="5413598"/>
            <a:ext cx="644783" cy="63322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188D622C-A836-684D-8BDB-40E405A1B5A9}"/>
              </a:ext>
            </a:extLst>
          </p:cNvPr>
          <p:cNvSpPr txBox="1"/>
          <p:nvPr userDrawn="1"/>
        </p:nvSpPr>
        <p:spPr>
          <a:xfrm>
            <a:off x="1794880" y="5557093"/>
            <a:ext cx="162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  <p:sp>
        <p:nvSpPr>
          <p:cNvPr id="12" name="Rettangolo 11"/>
          <p:cNvSpPr/>
          <p:nvPr userDrawn="1"/>
        </p:nvSpPr>
        <p:spPr>
          <a:xfrm>
            <a:off x="755578" y="6381329"/>
            <a:ext cx="8280920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25" noProof="0" dirty="0"/>
              <a:t>EOSC-hub receives funding from the European Union’s Horizon 2020 research and innovation programme under grant agreement No. 777536.</a:t>
            </a:r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4" y="6381328"/>
            <a:ext cx="422176" cy="282000"/>
          </a:xfrm>
          <a:prstGeom prst="rect">
            <a:avLst/>
          </a:prstGeom>
        </p:spPr>
      </p:pic>
      <p:cxnSp>
        <p:nvCxnSpPr>
          <p:cNvPr id="14" name="Connettore 1 13"/>
          <p:cNvCxnSpPr>
            <a:cxnSpLocks/>
          </p:cNvCxnSpPr>
          <p:nvPr userDrawn="1"/>
        </p:nvCxnSpPr>
        <p:spPr>
          <a:xfrm>
            <a:off x="1403648" y="4941168"/>
            <a:ext cx="1872208" cy="0"/>
          </a:xfrm>
          <a:prstGeom prst="line">
            <a:avLst/>
          </a:prstGeom>
          <a:ln>
            <a:solidFill>
              <a:srgbClr val="1C30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80" y="1247533"/>
            <a:ext cx="4916162" cy="1224125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751C4A5-F0D1-DC40-9A0A-0C46196796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402928" y="3572463"/>
            <a:ext cx="6121400" cy="720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i="1">
                <a:solidFill>
                  <a:srgbClr val="B5892D"/>
                </a:solidFill>
              </a:defRPr>
            </a:lvl1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sub-</a:t>
            </a:r>
            <a:r>
              <a:rPr lang="it-IT" dirty="0" err="1"/>
              <a:t>title</a:t>
            </a:r>
            <a:endParaRPr lang="en-GB" dirty="0"/>
          </a:p>
        </p:txBody>
      </p:sp>
      <p:sp>
        <p:nvSpPr>
          <p:cNvPr id="19" name="Segnaposto contenuto 18">
            <a:extLst>
              <a:ext uri="{FF2B5EF4-FFF2-40B4-BE49-F238E27FC236}">
                <a16:creationId xmlns:a16="http://schemas.microsoft.com/office/drawing/2014/main" xmlns="" id="{0E77F5B3-574B-5F42-A9A9-B514FF8E49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03350" y="2852738"/>
            <a:ext cx="6192838" cy="5762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rgbClr val="1C3046"/>
                </a:solidFill>
              </a:defRPr>
            </a:lvl1pPr>
          </a:lstStyle>
          <a:p>
            <a:pPr lvl="0"/>
            <a:r>
              <a:rPr lang="it-IT" b="1" dirty="0">
                <a:solidFill>
                  <a:srgbClr val="1C3046"/>
                </a:solidFill>
              </a:rPr>
              <a:t>Click </a:t>
            </a:r>
            <a:r>
              <a:rPr lang="it-IT" b="1" dirty="0" err="1">
                <a:solidFill>
                  <a:srgbClr val="1C3046"/>
                </a:solidFill>
              </a:rPr>
              <a:t>here</a:t>
            </a:r>
            <a:r>
              <a:rPr lang="it-IT" b="1" dirty="0">
                <a:solidFill>
                  <a:srgbClr val="1C3046"/>
                </a:solidFill>
              </a:rPr>
              <a:t> to </a:t>
            </a:r>
            <a:r>
              <a:rPr lang="it-IT" b="1" dirty="0" err="1">
                <a:solidFill>
                  <a:srgbClr val="1C3046"/>
                </a:solidFill>
              </a:rPr>
              <a:t>add</a:t>
            </a:r>
            <a:r>
              <a:rPr lang="it-IT" b="1" dirty="0">
                <a:solidFill>
                  <a:srgbClr val="1C3046"/>
                </a:solidFill>
              </a:rPr>
              <a:t> </a:t>
            </a:r>
            <a:r>
              <a:rPr lang="it-IT" b="1" dirty="0" err="1">
                <a:solidFill>
                  <a:srgbClr val="1C3046"/>
                </a:solidFill>
              </a:rPr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501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1520" y="1268764"/>
            <a:ext cx="864096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3/20/2018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520" y="6376247"/>
            <a:ext cx="864096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8450088" y="6381332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5035836" y="-3"/>
            <a:ext cx="1303646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7878656" y="-2404"/>
            <a:ext cx="1142863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6381465" y="0"/>
            <a:ext cx="1601457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35" y="-3"/>
            <a:ext cx="643613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5" y="6813550"/>
            <a:ext cx="9144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1677" y="260489"/>
            <a:ext cx="5980803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363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/>
          <p:cNvSpPr>
            <a:spLocks/>
          </p:cNvSpPr>
          <p:nvPr userDrawn="1"/>
        </p:nvSpPr>
        <p:spPr>
          <a:xfrm>
            <a:off x="3114459" y="0"/>
            <a:ext cx="113352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2" name="Rettangolo 21"/>
          <p:cNvSpPr>
            <a:spLocks/>
          </p:cNvSpPr>
          <p:nvPr userDrawn="1"/>
        </p:nvSpPr>
        <p:spPr>
          <a:xfrm>
            <a:off x="5940154" y="0"/>
            <a:ext cx="316747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4" name="Rettangolo 23"/>
          <p:cNvSpPr>
            <a:spLocks/>
          </p:cNvSpPr>
          <p:nvPr userDrawn="1"/>
        </p:nvSpPr>
        <p:spPr>
          <a:xfrm>
            <a:off x="8401706" y="0"/>
            <a:ext cx="747633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1907705" y="0"/>
            <a:ext cx="101605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7164289" y="0"/>
            <a:ext cx="1303646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5220074" y="0"/>
            <a:ext cx="1142863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276470" y="-2"/>
            <a:ext cx="63123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643478" y="0"/>
            <a:ext cx="640569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2590802" y="0"/>
            <a:ext cx="640569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4247980" y="0"/>
            <a:ext cx="105248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7357994" y="0"/>
            <a:ext cx="166335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35" y="-2"/>
            <a:ext cx="6436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cxnSp>
        <p:nvCxnSpPr>
          <p:cNvPr id="38" name="Connettore 1 37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520" y="6376247"/>
            <a:ext cx="864096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Immagine 33">
            <a:extLst>
              <a:ext uri="{FF2B5EF4-FFF2-40B4-BE49-F238E27FC236}">
                <a16:creationId xmlns:a16="http://schemas.microsoft.com/office/drawing/2014/main" xmlns="" id="{E748C170-E3A2-4036-BB02-1958ADA9CF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5" y="6813550"/>
            <a:ext cx="9144000" cy="44450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xmlns="" id="{2230377E-78D8-44FD-B341-8F4ED91887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5" y="-1585"/>
            <a:ext cx="9144000" cy="56665"/>
          </a:xfrm>
          <a:prstGeom prst="rect">
            <a:avLst/>
          </a:prstGeom>
        </p:spPr>
      </p:pic>
      <p:sp>
        <p:nvSpPr>
          <p:cNvPr id="42" name="Rettangolo 41">
            <a:extLst>
              <a:ext uri="{FF2B5EF4-FFF2-40B4-BE49-F238E27FC236}">
                <a16:creationId xmlns:a16="http://schemas.microsoft.com/office/drawing/2014/main" xmlns="" id="{72ADA07B-AD55-4EFA-9DCD-327EED436DBB}"/>
              </a:ext>
            </a:extLst>
          </p:cNvPr>
          <p:cNvSpPr/>
          <p:nvPr userDrawn="1"/>
        </p:nvSpPr>
        <p:spPr>
          <a:xfrm>
            <a:off x="8450088" y="6381332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xmlns="" id="{8908929C-8E44-1A4A-A572-D417C01C0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xmlns="" id="{A1CF1935-6208-F949-8DA8-22C8D0B596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3/20/2018</a:t>
            </a:fld>
            <a:endParaRPr lang="en-US" dirty="0"/>
          </a:p>
        </p:txBody>
      </p:sp>
      <p:sp>
        <p:nvSpPr>
          <p:cNvPr id="43" name="Footer Placeholder 4">
            <a:extLst>
              <a:ext uri="{FF2B5EF4-FFF2-40B4-BE49-F238E27FC236}">
                <a16:creationId xmlns:a16="http://schemas.microsoft.com/office/drawing/2014/main" xmlns="" id="{01410308-86A1-CE4F-8695-F61533B91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83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B3F6A26B-5B89-2345-84B7-67F14B7446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1520" y="1340772"/>
            <a:ext cx="4248472" cy="4747443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lang="en-GB" sz="28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lang="en-GB" sz="26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lang="en-GB" sz="24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lang="en-GB" sz="28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EA9C6E97-D6ED-C742-B3BF-F3C7F8550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44009" y="1340772"/>
            <a:ext cx="4248472" cy="4747443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657350" marR="0" indent="-45720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text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 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3114459" y="0"/>
            <a:ext cx="113352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5940154" y="0"/>
            <a:ext cx="316747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8401706" y="0"/>
            <a:ext cx="747633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1907705" y="0"/>
            <a:ext cx="101605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7164289" y="0"/>
            <a:ext cx="1303646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220074" y="0"/>
            <a:ext cx="1142863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1276470" y="-2"/>
            <a:ext cx="63123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643478" y="0"/>
            <a:ext cx="640569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4" name="Rettangolo 33"/>
          <p:cNvSpPr>
            <a:spLocks/>
          </p:cNvSpPr>
          <p:nvPr userDrawn="1"/>
        </p:nvSpPr>
        <p:spPr>
          <a:xfrm>
            <a:off x="2590802" y="0"/>
            <a:ext cx="640569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5" name="Rettangolo 34"/>
          <p:cNvSpPr>
            <a:spLocks/>
          </p:cNvSpPr>
          <p:nvPr userDrawn="1"/>
        </p:nvSpPr>
        <p:spPr>
          <a:xfrm>
            <a:off x="4247980" y="0"/>
            <a:ext cx="105248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6" name="Rettangolo 35"/>
          <p:cNvSpPr>
            <a:spLocks/>
          </p:cNvSpPr>
          <p:nvPr userDrawn="1"/>
        </p:nvSpPr>
        <p:spPr>
          <a:xfrm>
            <a:off x="7357994" y="0"/>
            <a:ext cx="166335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7" name="Rettangolo 36"/>
          <p:cNvSpPr>
            <a:spLocks/>
          </p:cNvSpPr>
          <p:nvPr userDrawn="1"/>
        </p:nvSpPr>
        <p:spPr>
          <a:xfrm>
            <a:off x="-135" y="-2"/>
            <a:ext cx="6436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cxnSp>
        <p:nvCxnSpPr>
          <p:cNvPr id="41" name="Connettore 1 40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520" y="6376247"/>
            <a:ext cx="864096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Immagine 37">
            <a:extLst>
              <a:ext uri="{FF2B5EF4-FFF2-40B4-BE49-F238E27FC236}">
                <a16:creationId xmlns:a16="http://schemas.microsoft.com/office/drawing/2014/main" xmlns="" id="{6E92571F-B9E2-4515-A851-FD195B1690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5" y="6813550"/>
            <a:ext cx="9144000" cy="44450"/>
          </a:xfrm>
          <a:prstGeom prst="rect">
            <a:avLst/>
          </a:prstGeom>
        </p:spPr>
      </p:pic>
      <p:pic>
        <p:nvPicPr>
          <p:cNvPr id="44" name="Immagine 43">
            <a:extLst>
              <a:ext uri="{FF2B5EF4-FFF2-40B4-BE49-F238E27FC236}">
                <a16:creationId xmlns:a16="http://schemas.microsoft.com/office/drawing/2014/main" xmlns="" id="{928418AB-C8AD-472B-89A7-2D6A16B3D9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5" y="-1585"/>
            <a:ext cx="9144000" cy="56665"/>
          </a:xfrm>
          <a:prstGeom prst="rect">
            <a:avLst/>
          </a:prstGeom>
        </p:spPr>
      </p:pic>
      <p:sp>
        <p:nvSpPr>
          <p:cNvPr id="46" name="Rettangolo 45">
            <a:extLst>
              <a:ext uri="{FF2B5EF4-FFF2-40B4-BE49-F238E27FC236}">
                <a16:creationId xmlns:a16="http://schemas.microsoft.com/office/drawing/2014/main" xmlns="" id="{123C6A7A-0C9A-4D82-B852-DF92CC423C4B}"/>
              </a:ext>
            </a:extLst>
          </p:cNvPr>
          <p:cNvSpPr/>
          <p:nvPr userDrawn="1"/>
        </p:nvSpPr>
        <p:spPr>
          <a:xfrm>
            <a:off x="8450088" y="6381332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xmlns="" id="{00EFEDC4-EF62-9343-9EE9-EB34B88BB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42" name="Date Placeholder 3">
            <a:extLst>
              <a:ext uri="{FF2B5EF4-FFF2-40B4-BE49-F238E27FC236}">
                <a16:creationId xmlns:a16="http://schemas.microsoft.com/office/drawing/2014/main" xmlns="" id="{8BDDDF39-2847-5C45-8C28-79E66DD097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3/20/2018</a:t>
            </a:fld>
            <a:endParaRPr lang="en-US" dirty="0"/>
          </a:p>
        </p:txBody>
      </p:sp>
      <p:sp>
        <p:nvSpPr>
          <p:cNvPr id="43" name="Footer Placeholder 4">
            <a:extLst>
              <a:ext uri="{FF2B5EF4-FFF2-40B4-BE49-F238E27FC236}">
                <a16:creationId xmlns:a16="http://schemas.microsoft.com/office/drawing/2014/main" xmlns="" id="{E515CF22-948A-774C-8025-06D4D9860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40" name="Segnaposto testo 3">
            <a:extLst>
              <a:ext uri="{FF2B5EF4-FFF2-40B4-BE49-F238E27FC236}">
                <a16:creationId xmlns:a16="http://schemas.microsoft.com/office/drawing/2014/main" xmlns="" id="{26E22B5B-74B7-984A-B35C-01F845E6DC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1677" y="260489"/>
            <a:ext cx="5980803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702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Text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01252496-1750-864D-B854-CEE0315DE69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 rot="5400000">
            <a:off x="2123727" y="-603447"/>
            <a:ext cx="4896546" cy="8640960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50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50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50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50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657350" marR="0" indent="-45720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50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r>
              <a:rPr lang="en-GB" noProof="0" dirty="0"/>
              <a:t> </a:t>
            </a:r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cxnSp>
        <p:nvCxnSpPr>
          <p:cNvPr id="40" name="Connettore 1 39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520" y="6376247"/>
            <a:ext cx="864096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Immagine 31">
            <a:extLst>
              <a:ext uri="{FF2B5EF4-FFF2-40B4-BE49-F238E27FC236}">
                <a16:creationId xmlns:a16="http://schemas.microsoft.com/office/drawing/2014/main" xmlns="" id="{FA6B2CD8-FEE8-4B8F-B1F0-EA8D83797B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5" y="6813550"/>
            <a:ext cx="9144000" cy="44450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xmlns="" id="{0EBFEB97-F397-4880-BA39-E13E87E319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5" y="-1585"/>
            <a:ext cx="9144000" cy="56665"/>
          </a:xfrm>
          <a:prstGeom prst="rect">
            <a:avLst/>
          </a:prstGeom>
        </p:spPr>
      </p:pic>
      <p:sp>
        <p:nvSpPr>
          <p:cNvPr id="45" name="Rettangolo 44">
            <a:extLst>
              <a:ext uri="{FF2B5EF4-FFF2-40B4-BE49-F238E27FC236}">
                <a16:creationId xmlns:a16="http://schemas.microsoft.com/office/drawing/2014/main" xmlns="" id="{D9796DA9-E1E4-4FB4-8943-01C592107B8A}"/>
              </a:ext>
            </a:extLst>
          </p:cNvPr>
          <p:cNvSpPr/>
          <p:nvPr userDrawn="1"/>
        </p:nvSpPr>
        <p:spPr>
          <a:xfrm>
            <a:off x="8450088" y="6381332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08331AB2-FA10-F049-BA93-704EC2A5F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89817EDF-DE74-3540-B1AD-C331BAC215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3/20/2018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0BE6B5B4-AF6A-764F-AC9F-BFC02551E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2D92F18E-5415-984E-8376-0329B157E5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1677" y="260489"/>
            <a:ext cx="5980803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4920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341E515-DD63-3D42-B42C-9035172A73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3568" y="2849622"/>
            <a:ext cx="7759774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F6408EAB-6398-5543-8CB0-5155F921C6F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83568" y="2162303"/>
            <a:ext cx="5883079" cy="556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B48407DB-BA49-C94D-ADD2-877CBDD6C6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33419"/>
            <a:ext cx="9144000" cy="56665"/>
          </a:xfrm>
          <a:prstGeom prst="rect">
            <a:avLst/>
          </a:prstGeom>
        </p:spPr>
      </p:pic>
      <p:sp>
        <p:nvSpPr>
          <p:cNvPr id="16" name="Segnaposto testo 3">
            <a:extLst>
              <a:ext uri="{FF2B5EF4-FFF2-40B4-BE49-F238E27FC236}">
                <a16:creationId xmlns:a16="http://schemas.microsoft.com/office/drawing/2014/main" xmlns="" id="{6CFA5BBC-FB79-3941-902F-8F674A72F7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5980803" cy="5858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2F32A041-669E-4668-AFFC-D799D71AE9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5" y="-1585"/>
            <a:ext cx="9144000" cy="5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4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se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89775736-39B8-4946-BA4E-2E26123BEAA4}"/>
              </a:ext>
            </a:extLst>
          </p:cNvPr>
          <p:cNvSpPr txBox="1"/>
          <p:nvPr userDrawn="1"/>
        </p:nvSpPr>
        <p:spPr>
          <a:xfrm>
            <a:off x="3131840" y="591996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4E9FBBCD-1A09-854C-AD37-ABFC23BF7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838387"/>
            <a:ext cx="589524" cy="57895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AB059FA9-527F-3047-9752-9021170989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5803404"/>
            <a:ext cx="644783" cy="63322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04016F19-9C1F-4B4E-A65D-FC565E20B416}"/>
              </a:ext>
            </a:extLst>
          </p:cNvPr>
          <p:cNvSpPr txBox="1"/>
          <p:nvPr userDrawn="1"/>
        </p:nvSpPr>
        <p:spPr>
          <a:xfrm>
            <a:off x="5004049" y="589282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D2F45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D2F45"/>
              </a:solidFill>
              <a:ea typeface="Source Sans Pro" charset="0"/>
              <a:cs typeface="Source Sans Pro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907" y="3358840"/>
            <a:ext cx="1784961" cy="2231201"/>
          </a:xfrm>
          <a:prstGeom prst="rect">
            <a:avLst/>
          </a:prstGeom>
        </p:spPr>
      </p:pic>
      <p:cxnSp>
        <p:nvCxnSpPr>
          <p:cNvPr id="18" name="Connettore 1 17">
            <a:extLst>
              <a:ext uri="{FF2B5EF4-FFF2-40B4-BE49-F238E27FC236}">
                <a16:creationId xmlns:a16="http://schemas.microsoft.com/office/drawing/2014/main" xmlns="" id="{97C3FAB3-381B-274E-9A7E-CD86B4B697B3}"/>
              </a:ext>
            </a:extLst>
          </p:cNvPr>
          <p:cNvCxnSpPr/>
          <p:nvPr userDrawn="1"/>
        </p:nvCxnSpPr>
        <p:spPr>
          <a:xfrm>
            <a:off x="671555" y="2929632"/>
            <a:ext cx="2112235" cy="0"/>
          </a:xfrm>
          <a:prstGeom prst="line">
            <a:avLst/>
          </a:prstGeom>
          <a:ln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olo 22">
            <a:extLst>
              <a:ext uri="{FF2B5EF4-FFF2-40B4-BE49-F238E27FC236}">
                <a16:creationId xmlns:a16="http://schemas.microsoft.com/office/drawing/2014/main" xmlns="" id="{91A4CF75-7F87-534F-870F-ED5701E571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702" y="1772817"/>
            <a:ext cx="2894178" cy="10081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it-IT" b="1" dirty="0" err="1">
                <a:solidFill>
                  <a:srgbClr val="1C3046"/>
                </a:solidFill>
              </a:rPr>
              <a:t>Thank</a:t>
            </a:r>
            <a:r>
              <a:rPr lang="it-IT" b="1" dirty="0">
                <a:solidFill>
                  <a:srgbClr val="1C3046"/>
                </a:solidFill>
              </a:rPr>
              <a:t> </a:t>
            </a:r>
            <a:r>
              <a:rPr lang="it-IT" b="1" dirty="0" err="1">
                <a:solidFill>
                  <a:srgbClr val="1C3046"/>
                </a:solidFill>
              </a:rPr>
              <a:t>you</a:t>
            </a:r>
            <a:r>
              <a:rPr lang="it-IT" b="1" dirty="0">
                <a:solidFill>
                  <a:srgbClr val="1C3046"/>
                </a:solidFill>
              </a:rPr>
              <a:t> for </a:t>
            </a:r>
            <a:r>
              <a:rPr lang="it-IT" b="1" dirty="0" err="1">
                <a:solidFill>
                  <a:srgbClr val="1C3046"/>
                </a:solidFill>
              </a:rPr>
              <a:t>your</a:t>
            </a:r>
            <a:r>
              <a:rPr lang="it-IT" b="1" dirty="0">
                <a:solidFill>
                  <a:srgbClr val="1C3046"/>
                </a:solidFill>
              </a:rPr>
              <a:t> </a:t>
            </a:r>
            <a:r>
              <a:rPr lang="it-IT" b="1" dirty="0" err="1">
                <a:solidFill>
                  <a:srgbClr val="1C3046"/>
                </a:solidFill>
              </a:rPr>
              <a:t>attention</a:t>
            </a:r>
            <a:r>
              <a:rPr lang="it-IT" b="1" dirty="0">
                <a:solidFill>
                  <a:srgbClr val="1C3046"/>
                </a:solidFill>
              </a:rPr>
              <a:t>!</a:t>
            </a:r>
            <a:endParaRPr lang="en-GB" dirty="0"/>
          </a:p>
        </p:txBody>
      </p:sp>
      <p:sp>
        <p:nvSpPr>
          <p:cNvPr id="33" name="Segnaposto contenuto 32">
            <a:extLst>
              <a:ext uri="{FF2B5EF4-FFF2-40B4-BE49-F238E27FC236}">
                <a16:creationId xmlns:a16="http://schemas.microsoft.com/office/drawing/2014/main" xmlns="" id="{EFF3BDC9-F42A-914E-9BE9-F145917FEA3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508104" y="1773238"/>
            <a:ext cx="3385071" cy="1585912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>
              <a:buFontTx/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0" indent="0">
              <a:buNone/>
            </a:pPr>
            <a:r>
              <a:rPr lang="en-GB" sz="1800" b="1" dirty="0">
                <a:solidFill>
                  <a:srgbClr val="1C3046"/>
                </a:solidFill>
              </a:rPr>
              <a:t>Contact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1C3046"/>
                </a:solidFill>
              </a:rPr>
              <a:t>Lorem ipsum </a:t>
            </a:r>
            <a:r>
              <a:rPr lang="en-GB" sz="1800" dirty="0" err="1">
                <a:solidFill>
                  <a:srgbClr val="1C3046"/>
                </a:solidFill>
              </a:rPr>
              <a:t>dolor</a:t>
            </a:r>
            <a:r>
              <a:rPr lang="en-GB" sz="1800" dirty="0">
                <a:solidFill>
                  <a:srgbClr val="1C3046"/>
                </a:solidFill>
              </a:rPr>
              <a:t> sit </a:t>
            </a:r>
            <a:r>
              <a:rPr lang="en-GB" sz="1800" dirty="0" err="1">
                <a:solidFill>
                  <a:srgbClr val="1C3046"/>
                </a:solidFill>
              </a:rPr>
              <a:t>amet</a:t>
            </a:r>
            <a:r>
              <a:rPr lang="en-GB" sz="1800" dirty="0">
                <a:solidFill>
                  <a:srgbClr val="1C3046"/>
                </a:solidFill>
              </a:rPr>
              <a:t>, </a:t>
            </a:r>
            <a:r>
              <a:rPr lang="en-GB" sz="1800" dirty="0" err="1">
                <a:solidFill>
                  <a:srgbClr val="1C3046"/>
                </a:solidFill>
              </a:rPr>
              <a:t>consectetur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adipisicing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elit</a:t>
            </a:r>
            <a:r>
              <a:rPr lang="en-GB" sz="1800" dirty="0">
                <a:solidFill>
                  <a:srgbClr val="1C3046"/>
                </a:solidFill>
              </a:rPr>
              <a:t>, </a:t>
            </a:r>
            <a:r>
              <a:rPr lang="en-GB" sz="1800" dirty="0" err="1">
                <a:solidFill>
                  <a:srgbClr val="1C3046"/>
                </a:solidFill>
              </a:rPr>
              <a:t>sed</a:t>
            </a:r>
            <a:r>
              <a:rPr lang="en-GB" sz="1800" dirty="0">
                <a:solidFill>
                  <a:srgbClr val="1C3046"/>
                </a:solidFill>
              </a:rPr>
              <a:t> do </a:t>
            </a:r>
            <a:r>
              <a:rPr lang="en-GB" sz="1800" dirty="0" err="1">
                <a:solidFill>
                  <a:srgbClr val="1C3046"/>
                </a:solidFill>
              </a:rPr>
              <a:t>eiusmod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tempor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incididunt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ut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labore</a:t>
            </a:r>
            <a:r>
              <a:rPr lang="en-GB" sz="1800" dirty="0">
                <a:solidFill>
                  <a:srgbClr val="1C3046"/>
                </a:solidFill>
              </a:rPr>
              <a:t> et </a:t>
            </a:r>
            <a:r>
              <a:rPr lang="en-GB" sz="1800" dirty="0" err="1">
                <a:solidFill>
                  <a:srgbClr val="1C3046"/>
                </a:solidFill>
              </a:rPr>
              <a:t>dolore</a:t>
            </a:r>
            <a:r>
              <a:rPr lang="en-GB" sz="1800" dirty="0">
                <a:solidFill>
                  <a:srgbClr val="1C3046"/>
                </a:solidFill>
              </a:rPr>
              <a:t> magna</a:t>
            </a:r>
          </a:p>
        </p:txBody>
      </p:sp>
      <p:sp>
        <p:nvSpPr>
          <p:cNvPr id="34" name="Segnaposto contenuto 32">
            <a:extLst>
              <a:ext uri="{FF2B5EF4-FFF2-40B4-BE49-F238E27FC236}">
                <a16:creationId xmlns:a16="http://schemas.microsoft.com/office/drawing/2014/main" xmlns="" id="{7E962D83-1102-414B-ACBE-1C6C8F8FE54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7105" y="3163634"/>
            <a:ext cx="2484735" cy="40938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sz="1800" i="1" dirty="0" err="1"/>
              <a:t>Questions</a:t>
            </a:r>
            <a:r>
              <a:rPr lang="it-IT" sz="1800" i="1" dirty="0"/>
              <a:t>?</a:t>
            </a:r>
          </a:p>
          <a:p>
            <a:pPr marL="0" indent="0">
              <a:buNone/>
            </a:pPr>
            <a:endParaRPr lang="it-IT" sz="1800" i="1" dirty="0"/>
          </a:p>
        </p:txBody>
      </p:sp>
    </p:spTree>
    <p:extLst>
      <p:ext uri="{BB962C8B-B14F-4D97-AF65-F5344CB8AC3E}">
        <p14:creationId xmlns:p14="http://schemas.microsoft.com/office/powerpoint/2010/main" val="1079941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1" name="Titolo 1"/>
          <p:cNvSpPr>
            <a:spLocks noGrp="1"/>
          </p:cNvSpPr>
          <p:nvPr>
            <p:ph type="title" hasCustomPrompt="1"/>
          </p:nvPr>
        </p:nvSpPr>
        <p:spPr>
          <a:xfrm>
            <a:off x="467544" y="620688"/>
            <a:ext cx="5472608" cy="576064"/>
          </a:xfrm>
          <a:prstGeom prst="rect">
            <a:avLst/>
          </a:prstGeom>
        </p:spPr>
        <p:txBody>
          <a:bodyPr vert="horz"/>
          <a:lstStyle>
            <a:lvl1pPr algn="l">
              <a:defRPr sz="2800" b="1" i="0">
                <a:solidFill>
                  <a:srgbClr val="246889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Title</a:t>
            </a:r>
          </a:p>
        </p:txBody>
      </p:sp>
      <p:sp>
        <p:nvSpPr>
          <p:cNvPr id="12" name="Rettangolo 11"/>
          <p:cNvSpPr/>
          <p:nvPr userDrawn="1"/>
        </p:nvSpPr>
        <p:spPr>
          <a:xfrm>
            <a:off x="495063" y="476672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246889"/>
              </a:solidFill>
            </a:endParaRPr>
          </a:p>
        </p:txBody>
      </p:sp>
      <p:sp>
        <p:nvSpPr>
          <p:cNvPr id="15" name="Segnaposto contenuto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t-IT" dirty="0"/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xmlns="" id="{29129220-8E9B-8044-9700-05AAA130EB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194" y="182476"/>
            <a:ext cx="1225302" cy="122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16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rs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690402"/>
            <a:ext cx="9144000" cy="2890727"/>
          </a:xfrm>
          <a:prstGeom prst="rect">
            <a:avLst/>
          </a:prstGeom>
          <a:solidFill>
            <a:srgbClr val="24688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43608" y="2153563"/>
            <a:ext cx="5110336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 i="0" baseline="0">
                <a:solidFill>
                  <a:schemeClr val="bg1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3608" y="2996952"/>
            <a:ext cx="6400800" cy="6019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Sub-</a:t>
            </a:r>
            <a:r>
              <a:rPr lang="it-IT" dirty="0" err="1"/>
              <a:t>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013012" y="4725145"/>
            <a:ext cx="2735452" cy="3086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15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139954" y="5085184"/>
            <a:ext cx="4608513" cy="3509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5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Affiliation</a:t>
            </a:r>
          </a:p>
        </p:txBody>
      </p:sp>
      <p:sp>
        <p:nvSpPr>
          <p:cNvPr id="4" name="Rettangolo 3"/>
          <p:cNvSpPr/>
          <p:nvPr userDrawn="1"/>
        </p:nvSpPr>
        <p:spPr>
          <a:xfrm>
            <a:off x="1493912" y="6237312"/>
            <a:ext cx="5670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kern="1200" dirty="0">
                <a:solidFill>
                  <a:schemeClr val="tx1"/>
                </a:solidFill>
                <a:latin typeface="Alte DIN 1451 Mittelschrift" panose="020B0603020202020204" pitchFamily="34" charset="0"/>
                <a:ea typeface="+mn-ea"/>
                <a:cs typeface="+mn-cs"/>
              </a:rPr>
              <a:t>EOSC-hub receives funding from the European Union’s Horizon 2020 research and innovation </a:t>
            </a:r>
            <a:r>
              <a:rPr lang="en-US" sz="1000" kern="1200" dirty="0" err="1">
                <a:solidFill>
                  <a:schemeClr val="tx1"/>
                </a:solidFill>
                <a:latin typeface="Alte DIN 1451 Mittelschrift" panose="020B0603020202020204" pitchFamily="34" charset="0"/>
                <a:ea typeface="+mn-ea"/>
                <a:cs typeface="+mn-cs"/>
              </a:rPr>
              <a:t>programme</a:t>
            </a:r>
            <a:r>
              <a:rPr lang="en-US" sz="1000" kern="1200" dirty="0">
                <a:solidFill>
                  <a:schemeClr val="tx1"/>
                </a:solidFill>
                <a:latin typeface="Alte DIN 1451 Mittelschrift" panose="020B0603020202020204" pitchFamily="34" charset="0"/>
                <a:ea typeface="+mn-ea"/>
                <a:cs typeface="+mn-cs"/>
              </a:rPr>
              <a:t> under grant agreement No. 777536.</a:t>
            </a:r>
            <a:endParaRPr lang="en-GB" sz="1000" kern="1200" dirty="0">
              <a:solidFill>
                <a:schemeClr val="tx1"/>
              </a:solidFill>
              <a:latin typeface="Alte DIN 1451 Mittelschrift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72699"/>
            <a:ext cx="974228" cy="677652"/>
          </a:xfrm>
          <a:prstGeom prst="rect">
            <a:avLst/>
          </a:prstGeom>
        </p:spPr>
      </p:pic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139953" y="5517232"/>
            <a:ext cx="4608513" cy="3509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5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Email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A963E8B-7C31-EE4C-98DE-98383F1490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991" y="204507"/>
            <a:ext cx="836897" cy="83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5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1E31386F-E162-934A-8D1F-9D95C069AE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D864FEF-6066-9447-AB93-1A0F90C443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3/20/2018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62C92904-4608-474D-BBAB-CD0DAE59C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7" name="Connettore 1 6">
            <a:extLst>
              <a:ext uri="{FF2B5EF4-FFF2-40B4-BE49-F238E27FC236}">
                <a16:creationId xmlns:a16="http://schemas.microsoft.com/office/drawing/2014/main" xmlns="" id="{1319845F-1E54-2745-8B1A-D63A20E61931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520" y="6376247"/>
            <a:ext cx="864096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A085F82-CD25-8A4D-8A2C-FFC5CB539BB8}"/>
              </a:ext>
            </a:extLst>
          </p:cNvPr>
          <p:cNvSpPr/>
          <p:nvPr userDrawn="1"/>
        </p:nvSpPr>
        <p:spPr>
          <a:xfrm>
            <a:off x="8450088" y="6381332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4" r:id="rId3"/>
    <p:sldLayoutId id="2147483709" r:id="rId4"/>
    <p:sldLayoutId id="2147483710" r:id="rId5"/>
    <p:sldLayoutId id="2147483712" r:id="rId6"/>
    <p:sldLayoutId id="2147483711" r:id="rId7"/>
    <p:sldLayoutId id="2147483713" r:id="rId8"/>
    <p:sldLayoutId id="2147483714" r:id="rId9"/>
  </p:sldLayoutIdLst>
  <p:hf hdr="0" ftr="0"/>
  <p:txStyles>
    <p:titleStyle>
      <a:lvl1pPr algn="l" defTabSz="342900" rtl="0" eaLnBrk="1" latinLnBrk="0" hangingPunct="1">
        <a:spcBef>
          <a:spcPct val="0"/>
        </a:spcBef>
        <a:buNone/>
        <a:defRPr sz="3200" b="1" kern="1200">
          <a:solidFill>
            <a:srgbClr val="1C3046"/>
          </a:solidFill>
          <a:latin typeface="+mn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 ?><Relationships xmlns="http://schemas.openxmlformats.org/package/2006/relationships"><Relationship Id="rId3" Target="../media/image21.pn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8.xml" Type="http://schemas.openxmlformats.org/officeDocument/2006/relationships/slideLayout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8.xml" Type="http://schemas.openxmlformats.org/officeDocument/2006/relationships/slideLayout"/><Relationship Id="rId6" Target="../media/image29.png" Type="http://schemas.openxmlformats.org/officeDocument/2006/relationships/image"/><Relationship Id="rId5" Target="../media/image28.jpeg" Type="http://schemas.openxmlformats.org/officeDocument/2006/relationships/image"/><Relationship Id="rId4" Target="../media/image27.jpeg" Type="http://schemas.openxmlformats.org/officeDocument/2006/relationships/image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 ?><Relationships xmlns="http://schemas.openxmlformats.org/package/2006/relationships"><Relationship Id="rId8" Target="../media/image35.png" Type="http://schemas.openxmlformats.org/officeDocument/2006/relationships/image"/><Relationship Id="rId13" Target="../media/image40.jpeg" Type="http://schemas.openxmlformats.org/officeDocument/2006/relationships/image"/><Relationship Id="rId3" Target="../media/image30.png" Type="http://schemas.openxmlformats.org/officeDocument/2006/relationships/image"/><Relationship Id="rId7" Target="../media/image34.jpeg" Type="http://schemas.openxmlformats.org/officeDocument/2006/relationships/image"/><Relationship Id="rId12" Target="../media/image39.jpeg" Type="http://schemas.openxmlformats.org/officeDocument/2006/relationships/image"/><Relationship Id="rId2" Target="../notesSlides/notesSlide12.xml" Type="http://schemas.openxmlformats.org/officeDocument/2006/relationships/notesSlide"/><Relationship Id="rId1" Target="../slideLayouts/slideLayout8.xml" Type="http://schemas.openxmlformats.org/officeDocument/2006/relationships/slideLayout"/><Relationship Id="rId6" Target="../media/image33.jpeg" Type="http://schemas.openxmlformats.org/officeDocument/2006/relationships/image"/><Relationship Id="rId11" Target="../media/image38.png" Type="http://schemas.openxmlformats.org/officeDocument/2006/relationships/image"/><Relationship Id="rId5" Target="../media/image32.png" Type="http://schemas.openxmlformats.org/officeDocument/2006/relationships/image"/><Relationship Id="rId10" Target="../media/image37.jpeg" Type="http://schemas.openxmlformats.org/officeDocument/2006/relationships/image"/><Relationship Id="rId4" Target="../media/image31.png" Type="http://schemas.openxmlformats.org/officeDocument/2006/relationships/image"/><Relationship Id="rId9" Target="../media/image36.png" Type="http://schemas.openxmlformats.org/officeDocument/2006/relationships/image"/><Relationship Id="rId14" Target="../media/image41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giuseppe-la-rocca-81838784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 ?><Relationships xmlns="http://schemas.openxmlformats.org/package/2006/relationships"><Relationship Id="rId3" Target="../media/image42.png" Type="http://schemas.openxmlformats.org/officeDocument/2006/relationships/image"/><Relationship Id="rId2" Target="../notesSlides/notesSlide14.xml" Type="http://schemas.openxmlformats.org/officeDocument/2006/relationships/notesSlide"/><Relationship Id="rId1" Target="../slideLayouts/slideLayout8.xml" Type="http://schemas.openxmlformats.org/officeDocument/2006/relationships/slideLayout"/><Relationship Id="rId5" Target="../media/image44.png" Type="http://schemas.openxmlformats.org/officeDocument/2006/relationships/image"/><Relationship Id="rId4" Target="../media/image43.png" Type="http://schemas.openxmlformats.org/officeDocument/2006/relationships/image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 ?><Relationships xmlns="http://schemas.openxmlformats.org/package/2006/relationships"><Relationship Id="rId3" Target="../media/image51.png" Type="http://schemas.openxmlformats.org/officeDocument/2006/relationships/image"/><Relationship Id="rId2" Target="../notesSlides/notesSlide24.xml" Type="http://schemas.openxmlformats.org/officeDocument/2006/relationships/notesSlide"/><Relationship Id="rId1" Target="../slideLayouts/slideLayout8.xml" Type="http://schemas.openxmlformats.org/officeDocument/2006/relationships/slideLayout"/><Relationship Id="rId5" Target="../media/image53.jpeg" Type="http://schemas.openxmlformats.org/officeDocument/2006/relationships/image"/><Relationship Id="rId4" Target="../media/image52.jpeg" Type="http://schemas.openxmlformats.org/officeDocument/2006/relationships/image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 ?><Relationships xmlns="http://schemas.openxmlformats.org/package/2006/relationships"><Relationship Id="rId3" Target="../media/image55.png" Type="http://schemas.openxmlformats.org/officeDocument/2006/relationships/image"/><Relationship Id="rId2" Target="../media/image54.jpeg" Type="http://schemas.openxmlformats.org/officeDocument/2006/relationships/image"/><Relationship Id="rId1" Target="../slideLayouts/slideLayout8.xml" Type="http://schemas.openxmlformats.org/officeDocument/2006/relationships/slideLayout"/><Relationship Id="rId5" Target="../media/image57.jpeg" Type="http://schemas.openxmlformats.org/officeDocument/2006/relationships/image"/><Relationship Id="rId4" Target="../media/image56.png" Type="http://schemas.openxmlformats.org/officeDocument/2006/relationships/image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8.jpeg"/></Relationships>
</file>

<file path=ppt/slides/_rels/slide37.xml.rels><?xml version="1.0" encoding="UTF-8" standalone="yes" ?><Relationships xmlns="http://schemas.openxmlformats.org/package/2006/relationships"><Relationship Id="rId8" Target="../media/image65.jpeg" Type="http://schemas.openxmlformats.org/officeDocument/2006/relationships/image"/><Relationship Id="rId3" Target="../media/image60.jpeg" Type="http://schemas.openxmlformats.org/officeDocument/2006/relationships/image"/><Relationship Id="rId7" Target="../media/image64.png" Type="http://schemas.openxmlformats.org/officeDocument/2006/relationships/image"/><Relationship Id="rId2" Target="../media/image59.jpeg" Type="http://schemas.openxmlformats.org/officeDocument/2006/relationships/image"/><Relationship Id="rId1" Target="../slideLayouts/slideLayout8.xml" Type="http://schemas.openxmlformats.org/officeDocument/2006/relationships/slideLayout"/><Relationship Id="rId6" Target="../media/image63.png" Type="http://schemas.openxmlformats.org/officeDocument/2006/relationships/image"/><Relationship Id="rId5" Target="../media/image62.jpeg" Type="http://schemas.openxmlformats.org/officeDocument/2006/relationships/image"/><Relationship Id="rId4" Target="../media/image61.jpeg" Type="http://schemas.openxmlformats.org/officeDocument/2006/relationships/image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i.eu/services/fitsm-training/in-house-training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eosc-hub.eu/" TargetMode="External"/><Relationship Id="rId4" Type="http://schemas.openxmlformats.org/officeDocument/2006/relationships/hyperlink" Target="https://www.egi.eu/services/fitsm-training/calendar/" TargetMode="External"/></Relationships>
</file>

<file path=ppt/slides/_rels/slide47.xml.rels><?xml version="1.0" encoding="UTF-8" standalone="yes" ?><Relationships xmlns="http://schemas.openxmlformats.org/package/2006/relationships"><Relationship Id="rId2" Target="../media/image67.pn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48.xml.rels><?xml version="1.0" encoding="UTF-8" standalone="yes" ?><Relationships xmlns="http://schemas.openxmlformats.org/package/2006/relationships"><Relationship Id="rId3" Target="../media/image68.png" Type="http://schemas.openxmlformats.org/officeDocument/2006/relationships/image"/><Relationship Id="rId2" Target="../notesSlides/notesSlide27.xml" Type="http://schemas.openxmlformats.org/officeDocument/2006/relationships/notesSlide"/><Relationship Id="rId1" Target="../slideLayouts/slideLayout8.xml" Type="http://schemas.openxmlformats.org/officeDocument/2006/relationships/slideLayout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eosc-hub.eu/events/eosc-hub-week-16-20-april-2018-malaga-spain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egi.eu/services/fitsm-training/in-house-training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1.xml.rels><?xml version="1.0" encoding="UTF-8" standalone="yes" ?><Relationships xmlns="http://schemas.openxmlformats.org/package/2006/relationships"><Relationship Id="rId2" Target="../media/image69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 txBox="1">
            <a:spLocks/>
          </p:cNvSpPr>
          <p:nvPr/>
        </p:nvSpPr>
        <p:spPr>
          <a:xfrm>
            <a:off x="683568" y="2914863"/>
            <a:ext cx="8064896" cy="10181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1C3046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Lightweight Service Management for Research Infrastructures: The </a:t>
            </a:r>
            <a:r>
              <a:rPr lang="en-GB" dirty="0" err="1"/>
              <a:t>FitSM</a:t>
            </a:r>
            <a:r>
              <a:rPr lang="en-GB" dirty="0"/>
              <a:t> Approach</a:t>
            </a: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7" name="Segnaposto testo 4"/>
          <p:cNvSpPr txBox="1">
            <a:spLocks/>
          </p:cNvSpPr>
          <p:nvPr/>
        </p:nvSpPr>
        <p:spPr>
          <a:xfrm>
            <a:off x="1835696" y="4221088"/>
            <a:ext cx="7056785" cy="648072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dirty="0" err="1"/>
              <a:t>Sy</a:t>
            </a:r>
            <a:r>
              <a:rPr lang="en-US" sz="2000" dirty="0"/>
              <a:t> </a:t>
            </a:r>
            <a:r>
              <a:rPr lang="en-US" sz="2000" dirty="0" err="1"/>
              <a:t>Holsinger</a:t>
            </a:r>
            <a:r>
              <a:rPr lang="en-US" sz="2000" dirty="0"/>
              <a:t>, EGI Foundation</a:t>
            </a:r>
          </a:p>
          <a:p>
            <a:pPr marL="0" indent="0" algn="r">
              <a:buNone/>
            </a:pPr>
            <a:r>
              <a:rPr lang="en-US" sz="2000" dirty="0"/>
              <a:t>Senior Strategy and Policy Officer</a:t>
            </a:r>
          </a:p>
        </p:txBody>
      </p:sp>
      <p:sp>
        <p:nvSpPr>
          <p:cNvPr id="8" name="Segnaposto testo 4"/>
          <p:cNvSpPr txBox="1">
            <a:spLocks/>
          </p:cNvSpPr>
          <p:nvPr/>
        </p:nvSpPr>
        <p:spPr>
          <a:xfrm>
            <a:off x="1835696" y="5085184"/>
            <a:ext cx="7056785" cy="648072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dirty="0"/>
              <a:t>Giuseppe La Rocca, EGI Foundation</a:t>
            </a:r>
          </a:p>
          <a:p>
            <a:pPr marL="0" indent="0" algn="r">
              <a:buNone/>
            </a:pPr>
            <a:r>
              <a:rPr lang="en-US" sz="2000" dirty="0"/>
              <a:t>Technical Outreach Expert</a:t>
            </a:r>
          </a:p>
        </p:txBody>
      </p:sp>
    </p:spTree>
    <p:extLst>
      <p:ext uri="{BB962C8B-B14F-4D97-AF65-F5344CB8AC3E}">
        <p14:creationId xmlns:p14="http://schemas.microsoft.com/office/powerpoint/2010/main" val="982740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10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7128792" cy="576064"/>
          </a:xfrm>
        </p:spPr>
        <p:txBody>
          <a:bodyPr/>
          <a:lstStyle/>
          <a:p>
            <a:r>
              <a:rPr lang="en-US" dirty="0"/>
              <a:t>IT Service Management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86150" y="1484784"/>
            <a:ext cx="5854002" cy="4837834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Why IT service management (ITSM)?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About 80% of all IT service outages originate from "people and process issues"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Duration of outages and degradations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significantly dependent on non-technical factors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IT service management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Focuses on the provision of high quality IT services that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meet customers' and users’ expectations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Defines, establishes and maintains service management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processes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through assigned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roles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and responsibilities</a:t>
            </a:r>
          </a:p>
        </p:txBody>
      </p:sp>
      <p:pic>
        <p:nvPicPr>
          <p:cNvPr id="9" name="Grafik 10" descr="process-issues-gartner-201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9303" y="1666875"/>
            <a:ext cx="36322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3"/>
          <p:cNvSpPr>
            <a:spLocks/>
          </p:cNvSpPr>
          <p:nvPr/>
        </p:nvSpPr>
        <p:spPr bwMode="auto">
          <a:xfrm>
            <a:off x="5527228" y="5254625"/>
            <a:ext cx="3797300" cy="620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57799" bIns="0"/>
          <a:lstStyle/>
          <a:p>
            <a:pPr marL="57150" algn="ctr"/>
            <a:r>
              <a:rPr lang="en-US" sz="1600" dirty="0">
                <a:cs typeface="Arial" charset="0"/>
                <a:sym typeface="LMU CompatilFact" pitchFamily="2" charset="0"/>
              </a:rPr>
              <a:t>Reasons for service outages</a:t>
            </a:r>
          </a:p>
          <a:p>
            <a:pPr marL="57150" algn="ctr"/>
            <a:r>
              <a:rPr lang="en-US" sz="1600" dirty="0">
                <a:cs typeface="Arial" charset="0"/>
                <a:sym typeface="LMU CompatilFact" pitchFamily="2" charset="0"/>
              </a:rPr>
              <a:t>[Gartner]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251520" y="6448251"/>
            <a:ext cx="2133600" cy="365125"/>
          </a:xfrm>
        </p:spPr>
        <p:txBody>
          <a:bodyPr/>
          <a:lstStyle/>
          <a:p>
            <a:r>
              <a:rPr lang="en-US" sz="1300" dirty="0">
                <a:latin typeface="Calibri" charset="0"/>
                <a:ea typeface="Calibri" charset="0"/>
                <a:cs typeface="Calibri" charset="0"/>
              </a:rPr>
              <a:t>20 March 2018</a:t>
            </a:r>
          </a:p>
        </p:txBody>
      </p:sp>
    </p:spTree>
    <p:extLst>
      <p:ext uri="{BB962C8B-B14F-4D97-AF65-F5344CB8AC3E}">
        <p14:creationId xmlns:p14="http://schemas.microsoft.com/office/powerpoint/2010/main" val="1747644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11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7272808" cy="576064"/>
          </a:xfrm>
        </p:spPr>
        <p:txBody>
          <a:bodyPr>
            <a:normAutofit/>
          </a:bodyPr>
          <a:lstStyle/>
          <a:p>
            <a:r>
              <a:rPr lang="en-US" dirty="0"/>
              <a:t>IT Service Management……in Research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62DF9304-0782-7445-862D-F4BF704C4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84784"/>
            <a:ext cx="6624736" cy="4464496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Shift in expected results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FP7 -&gt; H2020 = Publications -&gt; Services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Focus on Sustainability!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Increased customer expectations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Commoditization of digital services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fontAlgn="base">
              <a:buFont typeface="Wingdings" pitchFamily="2" charset="2"/>
              <a:buChar char="Ø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XaaS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(Anything as a Service) now commonplace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Lack of skills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Limited to no formal training in how to professionally plan, deliver, operate and control IT services</a:t>
            </a:r>
          </a:p>
          <a:p>
            <a:pPr lvl="1">
              <a:buFont typeface="Wingdings" pitchFamily="2" charset="2"/>
              <a:buChar char="Ø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9ED2F8E-D84F-894F-9524-615188E3E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552" y="2338128"/>
            <a:ext cx="2311400" cy="1841500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xmlns="" id="{97D27F5A-EDA3-9A4F-96AC-A233AE2709E9}"/>
              </a:ext>
            </a:extLst>
          </p:cNvPr>
          <p:cNvSpPr txBox="1">
            <a:spLocks/>
          </p:cNvSpPr>
          <p:nvPr/>
        </p:nvSpPr>
        <p:spPr>
          <a:xfrm>
            <a:off x="6266511" y="4293096"/>
            <a:ext cx="2841993" cy="7920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246889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pPr algn="ctr"/>
            <a:r>
              <a:rPr lang="en-US" sz="3600" i="1" dirty="0">
                <a:latin typeface="Calibri" charset="0"/>
                <a:ea typeface="Calibri" charset="0"/>
                <a:cs typeface="Calibri" charset="0"/>
              </a:rPr>
              <a:t>We are now service providers?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51520" y="6448251"/>
            <a:ext cx="2133600" cy="365125"/>
          </a:xfrm>
        </p:spPr>
        <p:txBody>
          <a:bodyPr/>
          <a:lstStyle/>
          <a:p>
            <a:r>
              <a:rPr lang="en-US" sz="1300" dirty="0">
                <a:latin typeface="Calibri" charset="0"/>
                <a:ea typeface="Calibri" charset="0"/>
                <a:cs typeface="Calibri" charset="0"/>
              </a:rPr>
              <a:t>20 March 2018</a:t>
            </a:r>
          </a:p>
        </p:txBody>
      </p:sp>
    </p:spTree>
    <p:extLst>
      <p:ext uri="{BB962C8B-B14F-4D97-AF65-F5344CB8AC3E}">
        <p14:creationId xmlns:p14="http://schemas.microsoft.com/office/powerpoint/2010/main" val="1963694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12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7200800" cy="576064"/>
          </a:xfrm>
        </p:spPr>
        <p:txBody>
          <a:bodyPr/>
          <a:lstStyle/>
          <a:p>
            <a:r>
              <a:rPr lang="en-US" dirty="0"/>
              <a:t>ITSM Success Factors</a:t>
            </a:r>
          </a:p>
        </p:txBody>
      </p:sp>
      <p:graphicFrame>
        <p:nvGraphicFramePr>
          <p:cNvPr id="11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3382156"/>
              </p:ext>
            </p:extLst>
          </p:nvPr>
        </p:nvGraphicFramePr>
        <p:xfrm>
          <a:off x="251520" y="1340768"/>
          <a:ext cx="8229600" cy="4626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feld 4"/>
          <p:cNvSpPr txBox="1"/>
          <p:nvPr/>
        </p:nvSpPr>
        <p:spPr>
          <a:xfrm>
            <a:off x="179512" y="3150834"/>
            <a:ext cx="20656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Typical tools for service management: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Workflow support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(Trouble) ticket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Wiki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Excel sheets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Word templates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13" name="Textfeld 6"/>
          <p:cNvSpPr txBox="1"/>
          <p:nvPr/>
        </p:nvSpPr>
        <p:spPr>
          <a:xfrm>
            <a:off x="6804248" y="3150834"/>
            <a:ext cx="23762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Typical service management processes: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Service portfolio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Service level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Incident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Change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Capacity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Information security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251520" y="6448251"/>
            <a:ext cx="2133600" cy="365125"/>
          </a:xfrm>
        </p:spPr>
        <p:txBody>
          <a:bodyPr/>
          <a:lstStyle/>
          <a:p>
            <a:r>
              <a:rPr lang="en-US" sz="1300" dirty="0">
                <a:latin typeface="Calibri" charset="0"/>
                <a:ea typeface="Calibri" charset="0"/>
                <a:cs typeface="Calibri" charset="0"/>
              </a:rPr>
              <a:t>20 March 2018</a:t>
            </a:r>
          </a:p>
        </p:txBody>
      </p:sp>
    </p:spTree>
    <p:extLst>
      <p:ext uri="{BB962C8B-B14F-4D97-AF65-F5344CB8AC3E}">
        <p14:creationId xmlns:p14="http://schemas.microsoft.com/office/powerpoint/2010/main" val="1169653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13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7272808" cy="576064"/>
          </a:xfrm>
        </p:spPr>
        <p:txBody>
          <a:bodyPr/>
          <a:lstStyle/>
          <a:p>
            <a:r>
              <a:rPr lang="en-US" dirty="0"/>
              <a:t>What is a process?</a:t>
            </a:r>
          </a:p>
        </p:txBody>
      </p:sp>
      <p:sp>
        <p:nvSpPr>
          <p:cNvPr id="11" name="Inhaltsplatzhalter 4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541689"/>
          </a:xfrm>
        </p:spPr>
        <p:txBody>
          <a:bodyPr>
            <a:normAutofit/>
          </a:bodyPr>
          <a:lstStyle/>
          <a:p>
            <a:endParaRPr lang="en-GB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>
                <a:latin typeface="Calibri" charset="0"/>
                <a:ea typeface="Calibri" charset="0"/>
                <a:cs typeface="Calibri" charset="0"/>
              </a:rPr>
              <a:t>3 basic facts about IT service management processes: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ITSM processes support the delivery of IT services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To provide one IT service to a customer, often several processes are needed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An IT service being successfully delivered is the result from many processes successfully operating and interacting</a:t>
            </a:r>
          </a:p>
        </p:txBody>
      </p:sp>
      <p:graphicFrame>
        <p:nvGraphicFramePr>
          <p:cNvPr id="12" name="Tabelle 2"/>
          <p:cNvGraphicFramePr>
            <a:graphicFrameLocks noGrp="1"/>
          </p:cNvGraphicFramePr>
          <p:nvPr>
            <p:extLst/>
          </p:nvPr>
        </p:nvGraphicFramePr>
        <p:xfrm>
          <a:off x="457200" y="1593351"/>
          <a:ext cx="8229600" cy="1187577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7515"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Definition </a:t>
                      </a:r>
                      <a:r>
                        <a:rPr lang="en-US" sz="1400" noProof="0" dirty="0">
                          <a:effectLst/>
                        </a:rPr>
                        <a:t>following</a:t>
                      </a:r>
                      <a:r>
                        <a:rPr lang="de-DE" sz="1400" baseline="0" dirty="0">
                          <a:effectLst/>
                        </a:rPr>
                        <a:t> FitSM-0:</a:t>
                      </a:r>
                      <a:endParaRPr lang="de-DE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006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Process:</a:t>
                      </a:r>
                    </a:p>
                    <a:p>
                      <a:pPr lvl="1"/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 of </a:t>
                      </a:r>
                      <a:r>
                        <a:rPr lang="en-GB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activities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that bring about a specific objective or set of results from a set of defined inputs.</a:t>
                      </a:r>
                      <a:endParaRPr lang="de-DE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251520" y="6448251"/>
            <a:ext cx="2133600" cy="365125"/>
          </a:xfrm>
        </p:spPr>
        <p:txBody>
          <a:bodyPr/>
          <a:lstStyle/>
          <a:p>
            <a:r>
              <a:rPr lang="en-US" sz="1300" dirty="0">
                <a:latin typeface="Calibri" charset="0"/>
                <a:ea typeface="Calibri" charset="0"/>
                <a:cs typeface="Calibri" charset="0"/>
              </a:rPr>
              <a:t>20 March 2018</a:t>
            </a:r>
          </a:p>
        </p:txBody>
      </p:sp>
    </p:spTree>
    <p:extLst>
      <p:ext uri="{BB962C8B-B14F-4D97-AF65-F5344CB8AC3E}">
        <p14:creationId xmlns:p14="http://schemas.microsoft.com/office/powerpoint/2010/main" val="3124196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14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7128792" cy="576064"/>
          </a:xfrm>
        </p:spPr>
        <p:txBody>
          <a:bodyPr/>
          <a:lstStyle/>
          <a:p>
            <a:r>
              <a:rPr lang="en-US" dirty="0"/>
              <a:t>What comprises a process?</a:t>
            </a:r>
          </a:p>
        </p:txBody>
      </p:sp>
      <p:graphicFrame>
        <p:nvGraphicFramePr>
          <p:cNvPr id="9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9086791"/>
              </p:ext>
            </p:extLst>
          </p:nvPr>
        </p:nvGraphicFramePr>
        <p:xfrm>
          <a:off x="457200" y="1556792"/>
          <a:ext cx="8229600" cy="4417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251520" y="6448251"/>
            <a:ext cx="2133600" cy="365125"/>
          </a:xfrm>
        </p:spPr>
        <p:txBody>
          <a:bodyPr/>
          <a:lstStyle/>
          <a:p>
            <a:r>
              <a:rPr lang="en-US" sz="1300" dirty="0">
                <a:latin typeface="Calibri" charset="0"/>
                <a:ea typeface="Calibri" charset="0"/>
                <a:cs typeface="Calibri" charset="0"/>
              </a:rPr>
              <a:t>20 March 2018</a:t>
            </a:r>
          </a:p>
        </p:txBody>
      </p:sp>
    </p:spTree>
    <p:extLst>
      <p:ext uri="{BB962C8B-B14F-4D97-AF65-F5344CB8AC3E}">
        <p14:creationId xmlns:p14="http://schemas.microsoft.com/office/powerpoint/2010/main" val="3520796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15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7200800" cy="576064"/>
          </a:xfrm>
        </p:spPr>
        <p:txBody>
          <a:bodyPr/>
          <a:lstStyle/>
          <a:p>
            <a:r>
              <a:rPr lang="en-US" dirty="0"/>
              <a:t>Roles and Responsibilities (People)</a:t>
            </a:r>
          </a:p>
        </p:txBody>
      </p:sp>
      <p:sp>
        <p:nvSpPr>
          <p:cNvPr id="23" name="Inhaltsplatzhalter 2"/>
          <p:cNvSpPr>
            <a:spLocks noGrp="1"/>
          </p:cNvSpPr>
          <p:nvPr>
            <p:ph idx="1"/>
          </p:nvPr>
        </p:nvSpPr>
        <p:spPr>
          <a:xfrm>
            <a:off x="457200" y="1556792"/>
            <a:ext cx="6222132" cy="4626019"/>
          </a:xfrm>
        </p:spPr>
        <p:txBody>
          <a:bodyPr>
            <a:normAutofit/>
          </a:bodyPr>
          <a:lstStyle/>
          <a:p>
            <a:r>
              <a:rPr lang="en-GB" dirty="0">
                <a:latin typeface="Calibri" charset="0"/>
                <a:ea typeface="Calibri" charset="0"/>
                <a:cs typeface="Calibri" charset="0"/>
              </a:rPr>
              <a:t>SMS owner </a:t>
            </a:r>
            <a:r>
              <a:rPr lang="en-GB" sz="2400" dirty="0">
                <a:latin typeface="Calibri" charset="0"/>
                <a:ea typeface="Calibri" charset="0"/>
                <a:cs typeface="Calibri" charset="0"/>
              </a:rPr>
              <a:t>(x1)</a:t>
            </a:r>
          </a:p>
          <a:p>
            <a:r>
              <a:rPr lang="en-GB" dirty="0">
                <a:latin typeface="Calibri" charset="0"/>
                <a:ea typeface="Calibri" charset="0"/>
                <a:cs typeface="Calibri" charset="0"/>
              </a:rPr>
              <a:t>SMS manager </a:t>
            </a:r>
            <a:r>
              <a:rPr lang="en-GB" sz="2400" dirty="0">
                <a:latin typeface="Calibri" charset="0"/>
                <a:ea typeface="Calibri" charset="0"/>
                <a:cs typeface="Calibri" charset="0"/>
              </a:rPr>
              <a:t>(x1)</a:t>
            </a:r>
          </a:p>
          <a:p>
            <a:r>
              <a:rPr lang="en-GB" dirty="0">
                <a:latin typeface="Calibri" charset="0"/>
                <a:ea typeface="Calibri" charset="0"/>
                <a:cs typeface="Calibri" charset="0"/>
              </a:rPr>
              <a:t>Process owner </a:t>
            </a:r>
            <a:r>
              <a:rPr lang="en-GB" sz="2400" dirty="0">
                <a:latin typeface="Calibri" charset="0"/>
                <a:ea typeface="Calibri" charset="0"/>
                <a:cs typeface="Calibri" charset="0"/>
              </a:rPr>
              <a:t>(optional; x1 per process)</a:t>
            </a:r>
            <a:endParaRPr lang="en-GB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GB" dirty="0">
                <a:latin typeface="Calibri" charset="0"/>
                <a:ea typeface="Calibri" charset="0"/>
                <a:cs typeface="Calibri" charset="0"/>
              </a:rPr>
              <a:t>Process manager </a:t>
            </a:r>
            <a:r>
              <a:rPr lang="en-GB" sz="2400" dirty="0">
                <a:latin typeface="Calibri" charset="0"/>
                <a:ea typeface="Calibri" charset="0"/>
                <a:cs typeface="Calibri" charset="0"/>
              </a:rPr>
              <a:t>(x1 per process)</a:t>
            </a:r>
          </a:p>
          <a:p>
            <a:r>
              <a:rPr lang="en-GB" dirty="0">
                <a:latin typeface="Calibri" charset="0"/>
                <a:ea typeface="Calibri" charset="0"/>
                <a:cs typeface="Calibri" charset="0"/>
              </a:rPr>
              <a:t>Case owner </a:t>
            </a:r>
            <a:r>
              <a:rPr lang="en-GB" sz="2400" dirty="0">
                <a:latin typeface="Calibri" charset="0"/>
                <a:ea typeface="Calibri" charset="0"/>
                <a:cs typeface="Calibri" charset="0"/>
              </a:rPr>
              <a:t>(x1 per case </a:t>
            </a:r>
            <a:r>
              <a:rPr lang="mr-IN" sz="2400" dirty="0"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en-GB" sz="2400" dirty="0">
                <a:latin typeface="Calibri" charset="0"/>
                <a:ea typeface="Calibri" charset="0"/>
                <a:cs typeface="Calibri" charset="0"/>
              </a:rPr>
              <a:t> e.g. SLA, incident)</a:t>
            </a:r>
          </a:p>
          <a:p>
            <a:r>
              <a:rPr lang="en-GB" dirty="0">
                <a:latin typeface="Calibri" charset="0"/>
                <a:ea typeface="Calibri" charset="0"/>
                <a:cs typeface="Calibri" charset="0"/>
              </a:rPr>
              <a:t>Member of process staff</a:t>
            </a:r>
          </a:p>
          <a:p>
            <a:r>
              <a:rPr lang="en-GB" dirty="0">
                <a:latin typeface="Calibri" charset="0"/>
                <a:ea typeface="Calibri" charset="0"/>
                <a:cs typeface="Calibri" charset="0"/>
              </a:rPr>
              <a:t>Service owner </a:t>
            </a:r>
            <a:r>
              <a:rPr lang="en-GB" sz="2400" dirty="0">
                <a:latin typeface="Calibri" charset="0"/>
                <a:ea typeface="Calibri" charset="0"/>
                <a:cs typeface="Calibri" charset="0"/>
              </a:rPr>
              <a:t>(x1 per service)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(Internal) ITSM consultant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(Internal) ITSM auditor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236296" y="1916832"/>
            <a:ext cx="1403078" cy="3750469"/>
            <a:chOff x="7308863" y="2212106"/>
            <a:chExt cx="1403078" cy="3750469"/>
          </a:xfrm>
        </p:grpSpPr>
        <p:sp>
          <p:nvSpPr>
            <p:cNvPr id="25" name="Rechteck 8"/>
            <p:cNvSpPr/>
            <p:nvPr/>
          </p:nvSpPr>
          <p:spPr>
            <a:xfrm>
              <a:off x="7308863" y="2212106"/>
              <a:ext cx="1403078" cy="578197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64291" tIns="32146" rIns="64291" bIns="32146" anchor="ctr"/>
            <a:lstStyle/>
            <a:p>
              <a:pPr algn="ctr">
                <a:defRPr/>
              </a:pPr>
              <a:r>
                <a:rPr lang="en-US" sz="1400" b="1">
                  <a:solidFill>
                    <a:schemeClr val="tx1"/>
                  </a:solidFill>
                  <a:latin typeface="+mj-lt"/>
                </a:rPr>
                <a:t>Process owner</a:t>
              </a:r>
            </a:p>
          </p:txBody>
        </p:sp>
        <p:sp>
          <p:nvSpPr>
            <p:cNvPr id="26" name="Rechteck 9"/>
            <p:cNvSpPr/>
            <p:nvPr/>
          </p:nvSpPr>
          <p:spPr>
            <a:xfrm>
              <a:off x="7308863" y="3873028"/>
              <a:ext cx="1403078" cy="578197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64291" tIns="32146" rIns="64291" bIns="32146" anchor="ctr"/>
            <a:lstStyle/>
            <a:p>
              <a:pPr algn="ctr">
                <a:defRPr/>
              </a:pPr>
              <a:r>
                <a:rPr lang="en-US" sz="1400" b="1">
                  <a:solidFill>
                    <a:schemeClr val="tx1"/>
                  </a:solidFill>
                  <a:latin typeface="+mj-lt"/>
                </a:rPr>
                <a:t>Process manager</a:t>
              </a:r>
            </a:p>
          </p:txBody>
        </p:sp>
        <p:sp>
          <p:nvSpPr>
            <p:cNvPr id="27" name="Rechteck 10"/>
            <p:cNvSpPr/>
            <p:nvPr/>
          </p:nvSpPr>
          <p:spPr>
            <a:xfrm>
              <a:off x="7308863" y="5384378"/>
              <a:ext cx="1403078" cy="578197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64291" tIns="32146" rIns="64291" bIns="32146" anchor="ctr"/>
            <a:lstStyle/>
            <a:p>
              <a:pPr algn="ctr">
                <a:defRPr/>
              </a:pPr>
              <a:r>
                <a:rPr lang="en-US" sz="1400" b="1">
                  <a:solidFill>
                    <a:schemeClr val="tx1"/>
                  </a:solidFill>
                  <a:latin typeface="+mj-lt"/>
                </a:rPr>
                <a:t>Process</a:t>
              </a:r>
              <a:br>
                <a:rPr lang="en-US" sz="1400" b="1">
                  <a:solidFill>
                    <a:schemeClr val="tx1"/>
                  </a:solidFill>
                  <a:latin typeface="+mj-lt"/>
                </a:rPr>
              </a:br>
              <a:r>
                <a:rPr lang="en-US" sz="1400" b="1">
                  <a:solidFill>
                    <a:schemeClr val="tx1"/>
                  </a:solidFill>
                  <a:latin typeface="+mj-lt"/>
                </a:rPr>
                <a:t>staff member</a:t>
              </a:r>
            </a:p>
          </p:txBody>
        </p:sp>
        <p:cxnSp>
          <p:nvCxnSpPr>
            <p:cNvPr id="28" name="Gerade Verbindung 9"/>
            <p:cNvCxnSpPr/>
            <p:nvPr/>
          </p:nvCxnSpPr>
          <p:spPr>
            <a:xfrm rot="5400000">
              <a:off x="7469040" y="3332224"/>
              <a:ext cx="1082725" cy="1117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9" name="Gerade Verbindung 11"/>
            <p:cNvCxnSpPr/>
            <p:nvPr/>
          </p:nvCxnSpPr>
          <p:spPr>
            <a:xfrm rot="5400000">
              <a:off x="7544384" y="4917801"/>
              <a:ext cx="932036" cy="1117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30" name="Textfeld 12"/>
            <p:cNvSpPr txBox="1">
              <a:spLocks noChangeArrowheads="1"/>
            </p:cNvSpPr>
            <p:nvPr/>
          </p:nvSpPr>
          <p:spPr bwMode="auto">
            <a:xfrm>
              <a:off x="8058957" y="2801465"/>
              <a:ext cx="234033" cy="311141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64291" tIns="32146" rIns="64291" bIns="32146">
              <a:spAutoFit/>
            </a:bodyPr>
            <a:lstStyle/>
            <a:p>
              <a:r>
                <a:rPr lang="de-DE" sz="1600">
                  <a:latin typeface="+mj-lt"/>
                </a:rPr>
                <a:t>1</a:t>
              </a:r>
            </a:p>
          </p:txBody>
        </p:sp>
        <p:sp>
          <p:nvSpPr>
            <p:cNvPr id="31" name="Textfeld 13"/>
            <p:cNvSpPr txBox="1">
              <a:spLocks noChangeArrowheads="1"/>
            </p:cNvSpPr>
            <p:nvPr/>
          </p:nvSpPr>
          <p:spPr bwMode="auto">
            <a:xfrm>
              <a:off x="8058958" y="3551559"/>
              <a:ext cx="445630" cy="311141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64291" tIns="32146" rIns="64291" bIns="32146">
              <a:spAutoFit/>
            </a:bodyPr>
            <a:lstStyle/>
            <a:p>
              <a:r>
                <a:rPr lang="de-DE" sz="1600">
                  <a:latin typeface="+mj-lt"/>
                </a:rPr>
                <a:t>1..*</a:t>
              </a:r>
            </a:p>
          </p:txBody>
        </p:sp>
        <p:sp>
          <p:nvSpPr>
            <p:cNvPr id="32" name="Textfeld 14"/>
            <p:cNvSpPr txBox="1">
              <a:spLocks noChangeArrowheads="1"/>
            </p:cNvSpPr>
            <p:nvPr/>
          </p:nvSpPr>
          <p:spPr bwMode="auto">
            <a:xfrm>
              <a:off x="8058957" y="4515965"/>
              <a:ext cx="234033" cy="311141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64291" tIns="32146" rIns="64291" bIns="32146">
              <a:spAutoFit/>
            </a:bodyPr>
            <a:lstStyle/>
            <a:p>
              <a:r>
                <a:rPr lang="de-DE" sz="1600">
                  <a:latin typeface="+mj-lt"/>
                </a:rPr>
                <a:t>1</a:t>
              </a:r>
            </a:p>
          </p:txBody>
        </p:sp>
        <p:sp>
          <p:nvSpPr>
            <p:cNvPr id="33" name="Textfeld 15"/>
            <p:cNvSpPr txBox="1">
              <a:spLocks noChangeArrowheads="1"/>
            </p:cNvSpPr>
            <p:nvPr/>
          </p:nvSpPr>
          <p:spPr bwMode="auto">
            <a:xfrm>
              <a:off x="8058958" y="5059560"/>
              <a:ext cx="445630" cy="311141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64291" tIns="32146" rIns="64291" bIns="32146">
              <a:spAutoFit/>
            </a:bodyPr>
            <a:lstStyle/>
            <a:p>
              <a:r>
                <a:rPr lang="de-DE" sz="1600">
                  <a:latin typeface="+mj-lt"/>
                </a:rPr>
                <a:t>1..*</a:t>
              </a:r>
            </a:p>
          </p:txBody>
        </p:sp>
      </p:grpSp>
      <p:sp>
        <p:nvSpPr>
          <p:cNvPr id="17" name="Date Placeholder 1"/>
          <p:cNvSpPr>
            <a:spLocks noGrp="1"/>
          </p:cNvSpPr>
          <p:nvPr>
            <p:ph type="dt" sz="half" idx="10"/>
          </p:nvPr>
        </p:nvSpPr>
        <p:spPr>
          <a:xfrm>
            <a:off x="251520" y="6448251"/>
            <a:ext cx="2133600" cy="365125"/>
          </a:xfrm>
        </p:spPr>
        <p:txBody>
          <a:bodyPr/>
          <a:lstStyle/>
          <a:p>
            <a:r>
              <a:rPr lang="en-US" sz="1300" dirty="0">
                <a:latin typeface="Calibri" charset="0"/>
                <a:ea typeface="Calibri" charset="0"/>
                <a:cs typeface="Calibri" charset="0"/>
              </a:rPr>
              <a:t>20 March 2018</a:t>
            </a:r>
          </a:p>
        </p:txBody>
      </p:sp>
    </p:spTree>
    <p:extLst>
      <p:ext uri="{BB962C8B-B14F-4D97-AF65-F5344CB8AC3E}">
        <p14:creationId xmlns:p14="http://schemas.microsoft.com/office/powerpoint/2010/main" val="2800041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16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7308304" cy="576064"/>
          </a:xfrm>
        </p:spPr>
        <p:txBody>
          <a:bodyPr/>
          <a:lstStyle/>
          <a:p>
            <a:r>
              <a:rPr lang="en-US" dirty="0"/>
              <a:t>Tools (Technology)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idx="1"/>
          </p:nvPr>
        </p:nvSpPr>
        <p:spPr>
          <a:xfrm>
            <a:off x="86150" y="1844824"/>
            <a:ext cx="3477738" cy="4477794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Ticket tool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e.g. GGUS, JIRA, RT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Wiki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e.g. Confluence, Wikimedia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Templates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e.g. Word docs, Excel, Google Apps, Forms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969564"/>
            <a:ext cx="3347864" cy="10192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191" y="1887495"/>
            <a:ext cx="5039810" cy="23020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271" y="4287657"/>
            <a:ext cx="2175148" cy="20467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176" y="4315758"/>
            <a:ext cx="2590800" cy="1628904"/>
          </a:xfrm>
          <a:prstGeom prst="rect">
            <a:avLst/>
          </a:prstGeom>
        </p:spPr>
      </p:pic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251520" y="6448251"/>
            <a:ext cx="2133600" cy="365125"/>
          </a:xfrm>
        </p:spPr>
        <p:txBody>
          <a:bodyPr/>
          <a:lstStyle/>
          <a:p>
            <a:r>
              <a:rPr lang="en-US" sz="1300" dirty="0">
                <a:latin typeface="Calibri" charset="0"/>
                <a:ea typeface="Calibri" charset="0"/>
                <a:cs typeface="Calibri" charset="0"/>
              </a:rPr>
              <a:t>20 March 2018</a:t>
            </a:r>
          </a:p>
        </p:txBody>
      </p:sp>
    </p:spTree>
    <p:extLst>
      <p:ext uri="{BB962C8B-B14F-4D97-AF65-F5344CB8AC3E}">
        <p14:creationId xmlns:p14="http://schemas.microsoft.com/office/powerpoint/2010/main" val="1610359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17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7664" y="2852936"/>
            <a:ext cx="612068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i="1" dirty="0">
                <a:latin typeface="Calibri" charset="0"/>
                <a:ea typeface="Calibri" charset="0"/>
                <a:cs typeface="Calibri" charset="0"/>
              </a:rPr>
              <a:t>History and Adoption of </a:t>
            </a:r>
            <a:r>
              <a:rPr lang="en-US" sz="3600" i="1" dirty="0" err="1">
                <a:latin typeface="Calibri" charset="0"/>
                <a:ea typeface="Calibri" charset="0"/>
                <a:cs typeface="Calibri" charset="0"/>
              </a:rPr>
              <a:t>FitSM</a:t>
            </a:r>
            <a:endParaRPr lang="en-US" sz="3600" i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251520" y="6448251"/>
            <a:ext cx="2133600" cy="365125"/>
          </a:xfrm>
        </p:spPr>
        <p:txBody>
          <a:bodyPr/>
          <a:lstStyle/>
          <a:p>
            <a:r>
              <a:rPr lang="en-US" sz="1300" dirty="0">
                <a:latin typeface="Calibri" charset="0"/>
                <a:ea typeface="Calibri" charset="0"/>
                <a:cs typeface="Calibri" charset="0"/>
              </a:rPr>
              <a:t>20 March 2018</a:t>
            </a:r>
          </a:p>
        </p:txBody>
      </p:sp>
    </p:spTree>
    <p:extLst>
      <p:ext uri="{BB962C8B-B14F-4D97-AF65-F5344CB8AC3E}">
        <p14:creationId xmlns:p14="http://schemas.microsoft.com/office/powerpoint/2010/main" val="2403609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18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7128792" cy="576064"/>
          </a:xfrm>
        </p:spPr>
        <p:txBody>
          <a:bodyPr/>
          <a:lstStyle/>
          <a:p>
            <a:r>
              <a:rPr lang="en-US" dirty="0"/>
              <a:t>History of the </a:t>
            </a:r>
            <a:r>
              <a:rPr lang="en-US" dirty="0" err="1"/>
              <a:t>FitSM</a:t>
            </a:r>
            <a:r>
              <a:rPr lang="en-US" dirty="0"/>
              <a:t> standard</a:t>
            </a:r>
          </a:p>
        </p:txBody>
      </p:sp>
      <p:graphicFrame>
        <p:nvGraphicFramePr>
          <p:cNvPr id="17" name="Diagram 16"/>
          <p:cNvGraphicFramePr/>
          <p:nvPr>
            <p:extLst/>
          </p:nvPr>
        </p:nvGraphicFramePr>
        <p:xfrm>
          <a:off x="1500336" y="1196752"/>
          <a:ext cx="60960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0" y="2564904"/>
            <a:ext cx="3419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Creation of </a:t>
            </a:r>
            <a:r>
              <a:rPr lang="en-GB" sz="1600" b="1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FitSM</a:t>
            </a:r>
            <a:endParaRPr lang="en-GB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- Realization of market gap for lightweight approach</a:t>
            </a:r>
          </a:p>
          <a:p>
            <a:pPr algn="r"/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- Formalised standard and training certification scheme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52120" y="1556792"/>
            <a:ext cx="3355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FedSM</a:t>
            </a:r>
            <a:r>
              <a:rPr lang="en-GB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Project starts (FP7)</a:t>
            </a:r>
          </a:p>
          <a:p>
            <a:r>
              <a:rPr lang="en-GB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- Initial Goal: </a:t>
            </a: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Help e-Infrastructures increase professional service delivery (Client partners: EGI, CSC, </a:t>
            </a:r>
            <a:r>
              <a:rPr lang="en-GB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PLGrid</a:t>
            </a: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52120" y="3501008"/>
            <a:ext cx="3491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Commercialization (</a:t>
            </a:r>
            <a:r>
              <a:rPr lang="en-GB" sz="1600" b="1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FedSM</a:t>
            </a:r>
            <a:r>
              <a:rPr lang="en-GB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ends - Sept)</a:t>
            </a:r>
          </a:p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- Established ITEMO (non-profit to host </a:t>
            </a:r>
            <a:r>
              <a:rPr lang="en-GB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FitSM</a:t>
            </a: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 license and maintain standard)</a:t>
            </a:r>
          </a:p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- Contract Negotiation with Certification Authority (TUV SUD)</a:t>
            </a:r>
          </a:p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- Accreditation of training organisations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800054"/>
            <a:ext cx="3419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Sustainability</a:t>
            </a:r>
          </a:p>
          <a:p>
            <a:pPr algn="r"/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- ~1000 certificates awarded</a:t>
            </a:r>
          </a:p>
          <a:p>
            <a:pPr algn="r"/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- 15+ Accredited Training Organisations</a:t>
            </a:r>
          </a:p>
          <a:p>
            <a:pPr algn="r"/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- New certification authority (ICO-Cert)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251520" y="6448251"/>
            <a:ext cx="2133600" cy="365125"/>
          </a:xfrm>
        </p:spPr>
        <p:txBody>
          <a:bodyPr/>
          <a:lstStyle/>
          <a:p>
            <a:r>
              <a:rPr lang="en-US" sz="1300" dirty="0">
                <a:latin typeface="Calibri" charset="0"/>
                <a:ea typeface="Calibri" charset="0"/>
                <a:cs typeface="Calibri" charset="0"/>
              </a:rPr>
              <a:t>20 March 2018</a:t>
            </a:r>
          </a:p>
        </p:txBody>
      </p:sp>
    </p:spTree>
    <p:extLst>
      <p:ext uri="{BB962C8B-B14F-4D97-AF65-F5344CB8AC3E}">
        <p14:creationId xmlns:p14="http://schemas.microsoft.com/office/powerpoint/2010/main" val="65972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19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7200800" cy="576064"/>
          </a:xfrm>
        </p:spPr>
        <p:txBody>
          <a:bodyPr>
            <a:normAutofit/>
          </a:bodyPr>
          <a:lstStyle/>
          <a:p>
            <a:r>
              <a:rPr lang="en-US" dirty="0" err="1"/>
              <a:t>FitSM</a:t>
            </a:r>
            <a:r>
              <a:rPr lang="en-US" dirty="0"/>
              <a:t> adoption: Research/Academia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26F3EE1-D0D0-914B-8BAE-B01B17A56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073" y="3535356"/>
            <a:ext cx="1041400" cy="63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7DAC9D9-3E44-824B-AA70-70B7617B6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933" y="3205191"/>
            <a:ext cx="808484" cy="8084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9A51417-2E13-BD47-96CE-41FD07D0D9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6572" y="4680729"/>
            <a:ext cx="1077912" cy="10779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259290D-5B7C-EB46-A043-DC65B6B280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9255" y="3284984"/>
            <a:ext cx="1638300" cy="1231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A338DC7-FEB9-6D45-85B1-A2F959BACC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7468" y="3027517"/>
            <a:ext cx="1943100" cy="1041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6C55A20-E577-6F43-9B9A-3787910545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4446" y="3983916"/>
            <a:ext cx="1101043" cy="1101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8C0A1B2-AEB3-DC40-83DB-AD1190D3CE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2667" y="5266373"/>
            <a:ext cx="2133189" cy="7883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20F267-E900-AE41-9F9E-1358679EE1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76389" y="2032989"/>
            <a:ext cx="1251995" cy="12519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9331AC70-2BD4-7842-84EB-8C9A820DE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665" y="2325086"/>
            <a:ext cx="808484" cy="8084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797A82C-DA48-5F49-AF57-F73F0C8869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7084" y="4115434"/>
            <a:ext cx="936104" cy="9361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44A6265-7D0F-814B-833E-D4CCE6A8C8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92960" y="2191078"/>
            <a:ext cx="1257300" cy="8509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8E82932F-FFBB-5348-B61E-8BF6B583F1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3568" y="2191078"/>
            <a:ext cx="1329214" cy="861798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xmlns="" id="{87731B9A-EEC0-E14B-8C44-61CAE391ED3D}"/>
              </a:ext>
            </a:extLst>
          </p:cNvPr>
          <p:cNvSpPr txBox="1">
            <a:spLocks/>
          </p:cNvSpPr>
          <p:nvPr/>
        </p:nvSpPr>
        <p:spPr>
          <a:xfrm>
            <a:off x="946150" y="1549505"/>
            <a:ext cx="2329706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246889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en-US" b="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Organizations</a:t>
            </a:r>
          </a:p>
        </p:txBody>
      </p:sp>
      <p:sp>
        <p:nvSpPr>
          <p:cNvPr id="30" name="Title 3">
            <a:extLst>
              <a:ext uri="{FF2B5EF4-FFF2-40B4-BE49-F238E27FC236}">
                <a16:creationId xmlns:a16="http://schemas.microsoft.com/office/drawing/2014/main" xmlns="" id="{45BE0F4E-F088-9144-96DD-795284FBD001}"/>
              </a:ext>
            </a:extLst>
          </p:cNvPr>
          <p:cNvSpPr txBox="1">
            <a:spLocks/>
          </p:cNvSpPr>
          <p:nvPr/>
        </p:nvSpPr>
        <p:spPr>
          <a:xfrm>
            <a:off x="5831950" y="1544190"/>
            <a:ext cx="2329706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246889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en-US" b="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Federations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C573DD98-C674-4445-ABCF-C72AFDA382F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69255" y="4581128"/>
            <a:ext cx="2039695" cy="116149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9C4703F-FF75-FD4C-B670-5859CB2FA2BE}"/>
              </a:ext>
            </a:extLst>
          </p:cNvPr>
          <p:cNvSpPr txBox="1"/>
          <p:nvPr/>
        </p:nvSpPr>
        <p:spPr>
          <a:xfrm>
            <a:off x="3549663" y="6054725"/>
            <a:ext cx="2282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*Non-exhaustive list</a:t>
            </a:r>
          </a:p>
        </p:txBody>
      </p:sp>
      <p:sp>
        <p:nvSpPr>
          <p:cNvPr id="21" name="Date Placeholder 1"/>
          <p:cNvSpPr>
            <a:spLocks noGrp="1"/>
          </p:cNvSpPr>
          <p:nvPr>
            <p:ph type="dt" sz="half" idx="10"/>
          </p:nvPr>
        </p:nvSpPr>
        <p:spPr>
          <a:xfrm>
            <a:off x="251520" y="6448251"/>
            <a:ext cx="2133600" cy="365125"/>
          </a:xfrm>
        </p:spPr>
        <p:txBody>
          <a:bodyPr/>
          <a:lstStyle/>
          <a:p>
            <a:r>
              <a:rPr lang="en-US" sz="1300" dirty="0">
                <a:latin typeface="Calibri" charset="0"/>
                <a:ea typeface="Calibri" charset="0"/>
                <a:cs typeface="Calibri" charset="0"/>
              </a:rPr>
              <a:t>20 March 2018</a:t>
            </a:r>
          </a:p>
        </p:txBody>
      </p:sp>
    </p:spTree>
    <p:extLst>
      <p:ext uri="{BB962C8B-B14F-4D97-AF65-F5344CB8AC3E}">
        <p14:creationId xmlns:p14="http://schemas.microsoft.com/office/powerpoint/2010/main" val="4128089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Today’s presenter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251520" y="6448251"/>
            <a:ext cx="2133600" cy="365125"/>
          </a:xfrm>
        </p:spPr>
        <p:txBody>
          <a:bodyPr/>
          <a:lstStyle/>
          <a:p>
            <a:r>
              <a:rPr lang="en-US" sz="1300" dirty="0">
                <a:latin typeface="Calibri" charset="0"/>
                <a:ea typeface="Calibri" charset="0"/>
                <a:cs typeface="Calibri" charset="0"/>
              </a:rPr>
              <a:t>20 March 2018</a:t>
            </a:r>
          </a:p>
        </p:txBody>
      </p:sp>
      <p:pic>
        <p:nvPicPr>
          <p:cNvPr id="2050" name="Picture 2" descr="https://www.egi.eu/wp-content/uploads/2016/08/Giuseppe-la-Roca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488" y="1124743"/>
            <a:ext cx="2664000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2A55DE35-1696-3248-9C76-B2BD51CC9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20" y="1156083"/>
            <a:ext cx="6166545" cy="4361149"/>
          </a:xfrm>
        </p:spPr>
        <p:txBody>
          <a:bodyPr>
            <a:normAutofit/>
          </a:bodyPr>
          <a:lstStyle/>
          <a:p>
            <a:r>
              <a:rPr lang="en-GB" sz="2400" dirty="0"/>
              <a:t>Background</a:t>
            </a:r>
          </a:p>
          <a:p>
            <a:pPr lvl="1"/>
            <a:r>
              <a:rPr lang="en-GB" sz="2000" dirty="0"/>
              <a:t>MSc in Computer Science Engineering from the University of Catania (Italy)</a:t>
            </a:r>
          </a:p>
          <a:p>
            <a:pPr lvl="1"/>
            <a:r>
              <a:rPr lang="en-GB" sz="2000" dirty="0"/>
              <a:t>14 years experience in EC-funded projects</a:t>
            </a:r>
          </a:p>
          <a:p>
            <a:r>
              <a:rPr lang="en-GB" sz="2400" dirty="0"/>
              <a:t>At EGI Foundation</a:t>
            </a:r>
          </a:p>
          <a:p>
            <a:pPr lvl="1"/>
            <a:r>
              <a:rPr lang="en-GB" sz="2000" dirty="0"/>
              <a:t>Technical Outreach Expert</a:t>
            </a:r>
          </a:p>
          <a:p>
            <a:pPr lvl="1"/>
            <a:r>
              <a:rPr lang="en-GB" sz="2000" dirty="0"/>
              <a:t>Chief Community Officer of the EGI.eu User Community Board (UCB) group</a:t>
            </a:r>
          </a:p>
          <a:p>
            <a:pPr lvl="1"/>
            <a:r>
              <a:rPr lang="en-GB" sz="2000" dirty="0"/>
              <a:t>Holds a </a:t>
            </a:r>
            <a:r>
              <a:rPr lang="en-GB" sz="2000" dirty="0" err="1"/>
              <a:t>FitSM</a:t>
            </a:r>
            <a:r>
              <a:rPr lang="en-GB" sz="2000" dirty="0"/>
              <a:t> Advanced SOC and SPD, and </a:t>
            </a:r>
            <a:br>
              <a:rPr lang="en-GB" sz="2000" dirty="0"/>
            </a:br>
            <a:r>
              <a:rPr lang="en-GB" sz="2000" dirty="0"/>
              <a:t>ISO/IEC 27K Foundation certifications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35AFFCC-57F1-AB48-9B46-F21A53EE68C0}"/>
              </a:ext>
            </a:extLst>
          </p:cNvPr>
          <p:cNvSpPr/>
          <p:nvPr/>
        </p:nvSpPr>
        <p:spPr>
          <a:xfrm>
            <a:off x="1352259" y="5662989"/>
            <a:ext cx="65321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376092"/>
                </a:solidFill>
              </a:rPr>
              <a:t>https://www.egi.eu/about/egi-foundation/team/giuseppe-la-rocca/</a:t>
            </a:r>
          </a:p>
          <a:p>
            <a:pPr algn="ctr"/>
            <a:r>
              <a:rPr lang="en-GB" dirty="0">
                <a:hlinkClick r:id="rId3"/>
              </a:rPr>
              <a:t>https://www.linkedin.com/in/giuseppe-la-rocca-81838784</a:t>
            </a:r>
            <a:r>
              <a:rPr lang="en-GB" dirty="0"/>
              <a:t> </a:t>
            </a:r>
            <a:endParaRPr lang="en-US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72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20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7664" y="2852936"/>
            <a:ext cx="612068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i="1" dirty="0" err="1">
                <a:latin typeface="Calibri" charset="0"/>
                <a:ea typeface="Calibri" charset="0"/>
                <a:cs typeface="Calibri" charset="0"/>
              </a:rPr>
              <a:t>FitSM</a:t>
            </a:r>
            <a:r>
              <a:rPr lang="en-US" sz="3600" i="1" dirty="0">
                <a:latin typeface="Calibri" charset="0"/>
                <a:ea typeface="Calibri" charset="0"/>
                <a:cs typeface="Calibri" charset="0"/>
              </a:rPr>
              <a:t> Overview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251520" y="6448251"/>
            <a:ext cx="2133600" cy="365125"/>
          </a:xfrm>
        </p:spPr>
        <p:txBody>
          <a:bodyPr/>
          <a:lstStyle/>
          <a:p>
            <a:r>
              <a:rPr lang="en-US" sz="1300" dirty="0">
                <a:latin typeface="Calibri" charset="0"/>
                <a:ea typeface="Calibri" charset="0"/>
                <a:cs typeface="Calibri" charset="0"/>
              </a:rPr>
              <a:t>20 March 2018</a:t>
            </a:r>
          </a:p>
        </p:txBody>
      </p:sp>
    </p:spTree>
    <p:extLst>
      <p:ext uri="{BB962C8B-B14F-4D97-AF65-F5344CB8AC3E}">
        <p14:creationId xmlns:p14="http://schemas.microsoft.com/office/powerpoint/2010/main" val="873003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21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7179528" cy="576064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FitSM</a:t>
            </a:r>
            <a:r>
              <a:rPr lang="en-US" dirty="0"/>
              <a:t>?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idx="1"/>
          </p:nvPr>
        </p:nvSpPr>
        <p:spPr>
          <a:xfrm>
            <a:off x="293913" y="1446918"/>
            <a:ext cx="8650516" cy="2657688"/>
          </a:xfrm>
        </p:spPr>
        <p:txBody>
          <a:bodyPr>
            <a:normAutofit/>
          </a:bodyPr>
          <a:lstStyle/>
          <a:p>
            <a:r>
              <a:rPr lang="en-US" sz="2300" noProof="0" dirty="0">
                <a:latin typeface="Calibri" charset="0"/>
                <a:ea typeface="Calibri" charset="0"/>
                <a:cs typeface="Calibri" charset="0"/>
              </a:rPr>
              <a:t>Standards family for lightweight IT service management</a:t>
            </a:r>
          </a:p>
          <a:p>
            <a:r>
              <a:rPr lang="en-US" sz="2300" noProof="0" dirty="0">
                <a:latin typeface="Calibri" charset="0"/>
                <a:ea typeface="Calibri" charset="0"/>
                <a:cs typeface="Calibri" charset="0"/>
              </a:rPr>
              <a:t>Suitable for IT service providers of any type and scale</a:t>
            </a:r>
          </a:p>
          <a:p>
            <a:r>
              <a:rPr lang="en-US" sz="2300" dirty="0">
                <a:latin typeface="Calibri" charset="0"/>
                <a:ea typeface="Calibri" charset="0"/>
                <a:cs typeface="Calibri" charset="0"/>
              </a:rPr>
              <a:t>Main design principle: Keep it simple!</a:t>
            </a:r>
          </a:p>
          <a:p>
            <a:r>
              <a:rPr lang="en-US" sz="2300" dirty="0">
                <a:latin typeface="Calibri" charset="0"/>
                <a:ea typeface="Calibri" charset="0"/>
                <a:cs typeface="Calibri" charset="0"/>
              </a:rPr>
              <a:t>All FitSM parts are freely released under Creative Commons licenses</a:t>
            </a:r>
          </a:p>
          <a:p>
            <a:r>
              <a:rPr lang="en-US" sz="2300" dirty="0">
                <a:latin typeface="Calibri" charset="0"/>
                <a:ea typeface="Calibri" charset="0"/>
                <a:cs typeface="Calibri" charset="0"/>
              </a:rPr>
              <a:t>FitSM is operated and managed by ITEMO (non-profit)</a:t>
            </a:r>
          </a:p>
          <a:p>
            <a:r>
              <a:rPr lang="en-US" sz="2300" dirty="0">
                <a:latin typeface="Calibri" charset="0"/>
                <a:ea typeface="Calibri" charset="0"/>
                <a:cs typeface="Calibri" charset="0"/>
              </a:rPr>
              <a:t>Certification is provided through ICO-Cert</a:t>
            </a:r>
          </a:p>
        </p:txBody>
      </p:sp>
      <p:pic>
        <p:nvPicPr>
          <p:cNvPr id="18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7776" y="4446074"/>
            <a:ext cx="1423789" cy="339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Bild 4" descr="ITEMO_logo_300_130_trans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735" y="4177176"/>
            <a:ext cx="2250009" cy="774692"/>
          </a:xfrm>
          <a:prstGeom prst="rect">
            <a:avLst/>
          </a:prstGeom>
        </p:spPr>
      </p:pic>
      <p:sp>
        <p:nvSpPr>
          <p:cNvPr id="20" name="Inhaltsplatzhalter 3"/>
          <p:cNvSpPr txBox="1">
            <a:spLocks/>
          </p:cNvSpPr>
          <p:nvPr/>
        </p:nvSpPr>
        <p:spPr>
          <a:xfrm>
            <a:off x="1055919" y="5156892"/>
            <a:ext cx="7105336" cy="12244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5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www.fitsm.eu</a:t>
            </a:r>
          </a:p>
          <a:p>
            <a:pPr marL="0" indent="0" algn="ctr">
              <a:buNone/>
            </a:pPr>
            <a:endParaRPr lang="en-US" sz="1800" i="1" dirty="0">
              <a:latin typeface="Calibri" charset="0"/>
              <a:ea typeface="Calibri" charset="0"/>
              <a:cs typeface="Calibri" charset="0"/>
            </a:endParaRPr>
          </a:p>
          <a:p>
            <a:pPr marL="0" indent="0" algn="ctr">
              <a:buFont typeface="Arial"/>
              <a:buNone/>
            </a:pPr>
            <a:r>
              <a:rPr lang="en-US" sz="1800" i="1" dirty="0">
                <a:latin typeface="Calibri" charset="0"/>
                <a:ea typeface="Calibri" charset="0"/>
                <a:cs typeface="Calibri" charset="0"/>
              </a:rPr>
              <a:t>The development of FitSM was originally funded by the European Commission through an EC-FP7 project "FedSM“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4184469"/>
            <a:ext cx="1093872" cy="862943"/>
          </a:xfrm>
          <a:prstGeom prst="rect">
            <a:avLst/>
          </a:prstGeom>
        </p:spPr>
      </p:pic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251520" y="6448251"/>
            <a:ext cx="2133600" cy="365125"/>
          </a:xfrm>
        </p:spPr>
        <p:txBody>
          <a:bodyPr/>
          <a:lstStyle/>
          <a:p>
            <a:r>
              <a:rPr lang="en-US" sz="1300" dirty="0">
                <a:latin typeface="Calibri" charset="0"/>
                <a:ea typeface="Calibri" charset="0"/>
                <a:cs typeface="Calibri" charset="0"/>
              </a:rPr>
              <a:t>20 March 2018</a:t>
            </a:r>
          </a:p>
        </p:txBody>
      </p:sp>
    </p:spTree>
    <p:extLst>
      <p:ext uri="{BB962C8B-B14F-4D97-AF65-F5344CB8AC3E}">
        <p14:creationId xmlns:p14="http://schemas.microsoft.com/office/powerpoint/2010/main" val="3004738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22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4416908"/>
            <a:ext cx="612068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i="1" dirty="0">
                <a:latin typeface="Calibri" charset="0"/>
                <a:ea typeface="Calibri" charset="0"/>
                <a:cs typeface="Calibri" charset="0"/>
              </a:rPr>
              <a:t>Accessible</a:t>
            </a:r>
          </a:p>
        </p:txBody>
      </p:sp>
      <p:pic>
        <p:nvPicPr>
          <p:cNvPr id="6" name="Grafik 3">
            <a:extLst>
              <a:ext uri="{FF2B5EF4-FFF2-40B4-BE49-F238E27FC236}">
                <a16:creationId xmlns:a16="http://schemas.microsoft.com/office/drawing/2014/main" xmlns="" id="{C900D29F-4C16-ED4F-98AA-C8CB17C8117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758" y="1556792"/>
            <a:ext cx="2937164" cy="2937164"/>
          </a:xfrm>
          <a:prstGeom prst="rect">
            <a:avLst/>
          </a:prstGeom>
        </p:spPr>
      </p:pic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51520" y="6448251"/>
            <a:ext cx="2133600" cy="365125"/>
          </a:xfrm>
        </p:spPr>
        <p:txBody>
          <a:bodyPr/>
          <a:lstStyle/>
          <a:p>
            <a:r>
              <a:rPr lang="en-US" sz="1300" dirty="0">
                <a:latin typeface="Calibri" charset="0"/>
                <a:ea typeface="Calibri" charset="0"/>
                <a:cs typeface="Calibri" charset="0"/>
              </a:rPr>
              <a:t>20 March 2018</a:t>
            </a:r>
          </a:p>
        </p:txBody>
      </p:sp>
    </p:spTree>
    <p:extLst>
      <p:ext uri="{BB962C8B-B14F-4D97-AF65-F5344CB8AC3E}">
        <p14:creationId xmlns:p14="http://schemas.microsoft.com/office/powerpoint/2010/main" val="2556035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23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7323052" cy="576064"/>
          </a:xfrm>
        </p:spPr>
        <p:txBody>
          <a:bodyPr/>
          <a:lstStyle/>
          <a:p>
            <a:r>
              <a:rPr lang="en-US" dirty="0" err="1"/>
              <a:t>FitSM</a:t>
            </a:r>
            <a:r>
              <a:rPr lang="en-US" dirty="0"/>
              <a:t> Standard Family and Licenses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1268760"/>
            <a:ext cx="9074258" cy="5055835"/>
            <a:chOff x="0" y="1635071"/>
            <a:chExt cx="9074258" cy="5055835"/>
          </a:xfrm>
        </p:grpSpPr>
        <p:grpSp>
          <p:nvGrpSpPr>
            <p:cNvPr id="18" name="Group 17"/>
            <p:cNvGrpSpPr/>
            <p:nvPr/>
          </p:nvGrpSpPr>
          <p:grpSpPr>
            <a:xfrm>
              <a:off x="1654931" y="1635071"/>
              <a:ext cx="6135665" cy="5055835"/>
              <a:chOff x="1662681" y="2142829"/>
              <a:chExt cx="5519460" cy="4548077"/>
            </a:xfrm>
          </p:grpSpPr>
          <p:sp>
            <p:nvSpPr>
              <p:cNvPr id="43" name="Legende mit Pfeil nach oben 40"/>
              <p:cNvSpPr/>
              <p:nvPr/>
            </p:nvSpPr>
            <p:spPr>
              <a:xfrm>
                <a:off x="1676017" y="4914634"/>
                <a:ext cx="5506124" cy="1776272"/>
              </a:xfrm>
              <a:prstGeom prst="upArrowCallout">
                <a:avLst>
                  <a:gd name="adj1" fmla="val 30626"/>
                  <a:gd name="adj2" fmla="val 25000"/>
                  <a:gd name="adj3" fmla="val 18308"/>
                  <a:gd name="adj4" fmla="val 76340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4" name="Rechteck 38"/>
              <p:cNvSpPr/>
              <p:nvPr/>
            </p:nvSpPr>
            <p:spPr>
              <a:xfrm>
                <a:off x="1662681" y="2142829"/>
                <a:ext cx="5519460" cy="269457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5" name="Rechteck 16"/>
              <p:cNvSpPr/>
              <p:nvPr/>
            </p:nvSpPr>
            <p:spPr>
              <a:xfrm>
                <a:off x="3379341" y="3247029"/>
                <a:ext cx="2160000" cy="540000"/>
              </a:xfrm>
              <a:prstGeom prst="rect">
                <a:avLst/>
              </a:prstGeom>
              <a:solidFill>
                <a:srgbClr val="12447E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b="1" dirty="0">
                    <a:solidFill>
                      <a:srgbClr val="FFFFFF"/>
                    </a:solidFill>
                    <a:latin typeface="Helvetica Neue"/>
                    <a:cs typeface="Helvetica Neue"/>
                  </a:rPr>
                  <a:t>FitSM-1</a:t>
                </a:r>
              </a:p>
              <a:p>
                <a:pPr algn="ctr"/>
                <a:r>
                  <a:rPr lang="en-GB" sz="1200" dirty="0">
                    <a:solidFill>
                      <a:srgbClr val="FFFFFF"/>
                    </a:solidFill>
                    <a:latin typeface="Helvetica Neue"/>
                    <a:cs typeface="Helvetica Neue"/>
                  </a:rPr>
                  <a:t>Requirements</a:t>
                </a:r>
              </a:p>
            </p:txBody>
          </p:sp>
          <p:sp>
            <p:nvSpPr>
              <p:cNvPr id="46" name="Rechteck 17"/>
              <p:cNvSpPr/>
              <p:nvPr/>
            </p:nvSpPr>
            <p:spPr>
              <a:xfrm>
                <a:off x="2015730" y="4124427"/>
                <a:ext cx="2160000" cy="540000"/>
              </a:xfrm>
              <a:prstGeom prst="rect">
                <a:avLst/>
              </a:prstGeom>
              <a:solidFill>
                <a:srgbClr val="12447E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b="1" dirty="0">
                    <a:solidFill>
                      <a:srgbClr val="FFFFFF"/>
                    </a:solidFill>
                    <a:latin typeface="Helvetica Neue"/>
                    <a:cs typeface="Helvetica Neue"/>
                  </a:rPr>
                  <a:t>FitSM-2</a:t>
                </a:r>
              </a:p>
              <a:p>
                <a:pPr algn="ctr"/>
                <a:r>
                  <a:rPr lang="en-GB" sz="1200" dirty="0">
                    <a:solidFill>
                      <a:srgbClr val="FFFFFF"/>
                    </a:solidFill>
                    <a:latin typeface="Helvetica Neue"/>
                    <a:cs typeface="Helvetica Neue"/>
                  </a:rPr>
                  <a:t>Objectives and activities</a:t>
                </a:r>
              </a:p>
            </p:txBody>
          </p:sp>
          <p:sp>
            <p:nvSpPr>
              <p:cNvPr id="47" name="Rechteck 18"/>
              <p:cNvSpPr/>
              <p:nvPr/>
            </p:nvSpPr>
            <p:spPr>
              <a:xfrm>
                <a:off x="4749296" y="4124427"/>
                <a:ext cx="2160000" cy="540000"/>
              </a:xfrm>
              <a:prstGeom prst="rect">
                <a:avLst/>
              </a:prstGeom>
              <a:solidFill>
                <a:srgbClr val="12447E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b="1" dirty="0">
                    <a:solidFill>
                      <a:srgbClr val="FFFFFF"/>
                    </a:solidFill>
                    <a:latin typeface="Helvetica Neue"/>
                    <a:cs typeface="Helvetica Neue"/>
                  </a:rPr>
                  <a:t>FitSM-3</a:t>
                </a:r>
              </a:p>
              <a:p>
                <a:pPr algn="ctr"/>
                <a:r>
                  <a:rPr lang="en-GB" sz="1200" dirty="0">
                    <a:solidFill>
                      <a:srgbClr val="FFFFFF"/>
                    </a:solidFill>
                    <a:latin typeface="Helvetica Neue"/>
                    <a:cs typeface="Helvetica Neue"/>
                  </a:rPr>
                  <a:t>Role model</a:t>
                </a:r>
              </a:p>
            </p:txBody>
          </p:sp>
          <p:sp>
            <p:nvSpPr>
              <p:cNvPr id="48" name="Rechteck 19"/>
              <p:cNvSpPr/>
              <p:nvPr/>
            </p:nvSpPr>
            <p:spPr>
              <a:xfrm>
                <a:off x="3649343" y="5700256"/>
                <a:ext cx="1620000" cy="810000"/>
              </a:xfrm>
              <a:prstGeom prst="rect">
                <a:avLst/>
              </a:prstGeom>
              <a:solidFill>
                <a:srgbClr val="105AA8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GB" sz="1200" b="1" dirty="0">
                    <a:solidFill>
                      <a:srgbClr val="FFFFFF"/>
                    </a:solidFill>
                    <a:latin typeface="Helvetica Neue"/>
                    <a:cs typeface="Helvetica Neue"/>
                  </a:rPr>
                  <a:t>FitSM-5</a:t>
                </a:r>
              </a:p>
              <a:p>
                <a:pPr algn="ctr"/>
                <a:r>
                  <a:rPr lang="en-GB" sz="1200" dirty="0">
                    <a:solidFill>
                      <a:srgbClr val="FFFFFF"/>
                    </a:solidFill>
                    <a:latin typeface="Helvetica Neue"/>
                    <a:cs typeface="Helvetica Neue"/>
                  </a:rPr>
                  <a:t>Selected implementation guides</a:t>
                </a:r>
              </a:p>
            </p:txBody>
          </p:sp>
          <p:cxnSp>
            <p:nvCxnSpPr>
              <p:cNvPr id="49" name="Gewinkelte Verbindung 20"/>
              <p:cNvCxnSpPr>
                <a:stCxn id="44" idx="0"/>
                <a:endCxn id="43" idx="2"/>
              </p:cNvCxnSpPr>
              <p:nvPr/>
            </p:nvCxnSpPr>
            <p:spPr>
              <a:xfrm rot="5400000" flipH="1" flipV="1">
                <a:off x="3608837" y="3273923"/>
                <a:ext cx="337398" cy="1363611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winkelte Verbindung 21"/>
              <p:cNvCxnSpPr>
                <a:stCxn id="45" idx="0"/>
                <a:endCxn id="43" idx="2"/>
              </p:cNvCxnSpPr>
              <p:nvPr/>
            </p:nvCxnSpPr>
            <p:spPr>
              <a:xfrm rot="16200000" flipV="1">
                <a:off x="4975620" y="3270751"/>
                <a:ext cx="337398" cy="1369955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chteck 23"/>
              <p:cNvSpPr/>
              <p:nvPr/>
            </p:nvSpPr>
            <p:spPr>
              <a:xfrm>
                <a:off x="3379342" y="2369630"/>
                <a:ext cx="2160000" cy="540000"/>
              </a:xfrm>
              <a:prstGeom prst="rect">
                <a:avLst/>
              </a:prstGeom>
              <a:solidFill>
                <a:srgbClr val="12447E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b="1" dirty="0">
                    <a:solidFill>
                      <a:srgbClr val="FFFFFF"/>
                    </a:solidFill>
                    <a:latin typeface="Helvetica Neue"/>
                    <a:cs typeface="Helvetica Neue"/>
                  </a:rPr>
                  <a:t>FitSM-0</a:t>
                </a:r>
              </a:p>
              <a:p>
                <a:pPr algn="ctr"/>
                <a:r>
                  <a:rPr lang="en-GB" sz="1200" dirty="0">
                    <a:solidFill>
                      <a:srgbClr val="FFFFFF"/>
                    </a:solidFill>
                    <a:latin typeface="Helvetica Neue"/>
                    <a:cs typeface="Helvetica Neue"/>
                  </a:rPr>
                  <a:t>Overview &amp; vocabulary</a:t>
                </a:r>
              </a:p>
            </p:txBody>
          </p:sp>
          <p:sp>
            <p:nvSpPr>
              <p:cNvPr id="52" name="Rechteck 24"/>
              <p:cNvSpPr/>
              <p:nvPr/>
            </p:nvSpPr>
            <p:spPr>
              <a:xfrm>
                <a:off x="1784693" y="5697018"/>
                <a:ext cx="1620000" cy="810000"/>
              </a:xfrm>
              <a:prstGeom prst="rect">
                <a:avLst/>
              </a:prstGeom>
              <a:solidFill>
                <a:srgbClr val="105AA8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GB" sz="1200" b="1" dirty="0">
                    <a:solidFill>
                      <a:srgbClr val="FFFFFF"/>
                    </a:solidFill>
                    <a:latin typeface="Helvetica Neue"/>
                    <a:cs typeface="Helvetica Neue"/>
                  </a:rPr>
                  <a:t>FitSM-4</a:t>
                </a:r>
              </a:p>
              <a:p>
                <a:pPr algn="ctr"/>
                <a:r>
                  <a:rPr lang="en-GB" sz="1200" dirty="0">
                    <a:solidFill>
                      <a:srgbClr val="FFFFFF"/>
                    </a:solidFill>
                    <a:latin typeface="Helvetica Neue"/>
                    <a:cs typeface="Helvetica Neue"/>
                  </a:rPr>
                  <a:t>Selected templates and samples</a:t>
                </a:r>
              </a:p>
            </p:txBody>
          </p:sp>
          <p:sp>
            <p:nvSpPr>
              <p:cNvPr id="53" name="Rechteck 26"/>
              <p:cNvSpPr/>
              <p:nvPr/>
            </p:nvSpPr>
            <p:spPr>
              <a:xfrm>
                <a:off x="5476199" y="5700256"/>
                <a:ext cx="1620000" cy="810000"/>
              </a:xfrm>
              <a:prstGeom prst="rect">
                <a:avLst/>
              </a:prstGeom>
              <a:solidFill>
                <a:srgbClr val="105AA8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GB" sz="1200" b="1" dirty="0">
                    <a:solidFill>
                      <a:srgbClr val="FFFFFF"/>
                    </a:solidFill>
                    <a:latin typeface="Helvetica Neue"/>
                    <a:cs typeface="Helvetica Neue"/>
                  </a:rPr>
                  <a:t>FitSM-6</a:t>
                </a:r>
              </a:p>
              <a:p>
                <a:pPr algn="ctr"/>
                <a:r>
                  <a:rPr lang="en-GB" sz="1200" dirty="0">
                    <a:solidFill>
                      <a:srgbClr val="FFFFFF"/>
                    </a:solidFill>
                    <a:latin typeface="Helvetica Neue"/>
                    <a:cs typeface="Helvetica Neue"/>
                  </a:rPr>
                  <a:t>Maturity and capability assessment scheme</a:t>
                </a:r>
              </a:p>
            </p:txBody>
          </p:sp>
          <p:cxnSp>
            <p:nvCxnSpPr>
              <p:cNvPr id="54" name="Gewinkelte Verbindung 28"/>
              <p:cNvCxnSpPr>
                <a:stCxn id="50" idx="2"/>
                <a:endCxn id="43" idx="0"/>
              </p:cNvCxnSpPr>
              <p:nvPr/>
            </p:nvCxnSpPr>
            <p:spPr>
              <a:xfrm rot="5400000">
                <a:off x="4290644" y="3078330"/>
                <a:ext cx="337399" cy="1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feld 35"/>
              <p:cNvSpPr txBox="1"/>
              <p:nvPr/>
            </p:nvSpPr>
            <p:spPr>
              <a:xfrm>
                <a:off x="1676016" y="5354605"/>
                <a:ext cx="1858201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350" b="1" i="1" dirty="0">
                    <a:solidFill>
                      <a:srgbClr val="12447E"/>
                    </a:solidFill>
                    <a:latin typeface="Helvetica Neue"/>
                    <a:cs typeface="Helvetica Neue"/>
                  </a:rPr>
                  <a:t>Implementation </a:t>
                </a:r>
                <a:r>
                  <a:rPr lang="de-DE" sz="1350" b="1" i="1" dirty="0" err="1">
                    <a:solidFill>
                      <a:srgbClr val="12447E"/>
                    </a:solidFill>
                    <a:latin typeface="Helvetica Neue"/>
                    <a:cs typeface="Helvetica Neue"/>
                  </a:rPr>
                  <a:t>aids</a:t>
                </a:r>
                <a:endParaRPr lang="de-DE" sz="1350" b="1" i="1" dirty="0">
                  <a:solidFill>
                    <a:srgbClr val="12447E"/>
                  </a:solidFill>
                  <a:latin typeface="Helvetica Neue"/>
                  <a:cs typeface="Helvetica Neue"/>
                </a:endParaRPr>
              </a:p>
            </p:txBody>
          </p:sp>
          <p:sp>
            <p:nvSpPr>
              <p:cNvPr id="56" name="Textfeld 37"/>
              <p:cNvSpPr txBox="1"/>
              <p:nvPr/>
            </p:nvSpPr>
            <p:spPr>
              <a:xfrm>
                <a:off x="1676016" y="2156535"/>
                <a:ext cx="137730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350" b="1" i="1" dirty="0">
                    <a:solidFill>
                      <a:srgbClr val="12447E"/>
                    </a:solidFill>
                    <a:latin typeface="Helvetica Neue"/>
                    <a:cs typeface="Helvetica Neue"/>
                  </a:rPr>
                  <a:t>Core Standard</a:t>
                </a:r>
              </a:p>
            </p:txBody>
          </p:sp>
        </p:grpSp>
        <p:sp>
          <p:nvSpPr>
            <p:cNvPr id="19" name="Textfeld 28"/>
            <p:cNvSpPr txBox="1"/>
            <p:nvPr/>
          </p:nvSpPr>
          <p:spPr>
            <a:xfrm rot="16200000">
              <a:off x="-339896" y="2580197"/>
              <a:ext cx="13372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latin typeface="Arial Narrow" panose="020B0606020202030204" pitchFamily="34" charset="0"/>
                  <a:cs typeface="Arial" pitchFamily="34" charset="0"/>
                </a:rPr>
                <a:t>Normative</a:t>
              </a:r>
            </a:p>
          </p:txBody>
        </p:sp>
        <p:sp>
          <p:nvSpPr>
            <p:cNvPr id="20" name="Textfeld 28"/>
            <p:cNvSpPr txBox="1"/>
            <p:nvPr/>
          </p:nvSpPr>
          <p:spPr>
            <a:xfrm rot="16200000">
              <a:off x="-523533" y="4812451"/>
              <a:ext cx="1648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latin typeface="Arial Narrow" panose="020B0606020202030204" pitchFamily="34" charset="0"/>
                  <a:cs typeface="Arial" pitchFamily="34" charset="0"/>
                </a:rPr>
                <a:t>Informational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0" y="3649849"/>
              <a:ext cx="9074258" cy="1"/>
            </a:xfrm>
            <a:prstGeom prst="line">
              <a:avLst/>
            </a:prstGeom>
            <a:ln>
              <a:prstDash val="sysDash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2580405" y="1689193"/>
              <a:ext cx="5338165" cy="4973278"/>
              <a:chOff x="2580405" y="1689193"/>
              <a:chExt cx="5338165" cy="4973278"/>
            </a:xfrm>
          </p:grpSpPr>
          <p:pic>
            <p:nvPicPr>
              <p:cNvPr id="34" name="Inhaltsplatzhalter 4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89024" y="4337181"/>
                <a:ext cx="1131829" cy="396000"/>
              </a:xfrm>
              <a:prstGeom prst="rect">
                <a:avLst/>
              </a:prstGeom>
            </p:spPr>
          </p:pic>
          <p:pic>
            <p:nvPicPr>
              <p:cNvPr id="35" name="Inhaltsplatzhalter 4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14436" y="4339354"/>
                <a:ext cx="1131829" cy="396000"/>
              </a:xfrm>
              <a:prstGeom prst="rect">
                <a:avLst/>
              </a:prstGeom>
            </p:spPr>
          </p:pic>
          <p:pic>
            <p:nvPicPr>
              <p:cNvPr id="36" name="Inhaltsplatzhalter 4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80405" y="6260234"/>
                <a:ext cx="1131829" cy="396000"/>
              </a:xfrm>
              <a:prstGeom prst="rect">
                <a:avLst/>
              </a:prstGeom>
            </p:spPr>
          </p:pic>
          <p:pic>
            <p:nvPicPr>
              <p:cNvPr id="37" name="Inhaltsplatzhalter 4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83573" y="6257684"/>
                <a:ext cx="1131829" cy="396000"/>
              </a:xfrm>
              <a:prstGeom prst="rect">
                <a:avLst/>
              </a:prstGeom>
            </p:spPr>
          </p:pic>
          <p:pic>
            <p:nvPicPr>
              <p:cNvPr id="38" name="Grafik 5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39993" y="2706218"/>
                <a:ext cx="1131829" cy="396000"/>
              </a:xfrm>
              <a:prstGeom prst="rect">
                <a:avLst/>
              </a:prstGeom>
            </p:spPr>
          </p:pic>
          <p:pic>
            <p:nvPicPr>
              <p:cNvPr id="39" name="Grafik 5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86741" y="6266471"/>
                <a:ext cx="1131829" cy="396000"/>
              </a:xfrm>
              <a:prstGeom prst="rect">
                <a:avLst/>
              </a:prstGeom>
            </p:spPr>
          </p:pic>
          <p:pic>
            <p:nvPicPr>
              <p:cNvPr id="42" name="Inhaltsplatzhalter 4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64248" y="1689193"/>
                <a:ext cx="1131829" cy="396000"/>
              </a:xfrm>
              <a:prstGeom prst="rect">
                <a:avLst/>
              </a:prstGeom>
            </p:spPr>
          </p:pic>
        </p:grpSp>
      </p:grpSp>
      <p:sp>
        <p:nvSpPr>
          <p:cNvPr id="40" name="Date Placeholder 1"/>
          <p:cNvSpPr>
            <a:spLocks noGrp="1"/>
          </p:cNvSpPr>
          <p:nvPr>
            <p:ph type="dt" sz="half" idx="10"/>
          </p:nvPr>
        </p:nvSpPr>
        <p:spPr>
          <a:xfrm>
            <a:off x="251520" y="6448251"/>
            <a:ext cx="2133600" cy="365125"/>
          </a:xfrm>
        </p:spPr>
        <p:txBody>
          <a:bodyPr/>
          <a:lstStyle/>
          <a:p>
            <a:r>
              <a:rPr lang="en-US" sz="1300" dirty="0">
                <a:latin typeface="Calibri" charset="0"/>
                <a:ea typeface="Calibri" charset="0"/>
                <a:cs typeface="Calibri" charset="0"/>
              </a:rPr>
              <a:t>20 March 2018</a:t>
            </a:r>
          </a:p>
        </p:txBody>
      </p:sp>
    </p:spTree>
    <p:extLst>
      <p:ext uri="{BB962C8B-B14F-4D97-AF65-F5344CB8AC3E}">
        <p14:creationId xmlns:p14="http://schemas.microsoft.com/office/powerpoint/2010/main" val="986745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16203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24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7272808" cy="576064"/>
          </a:xfrm>
        </p:spPr>
        <p:txBody>
          <a:bodyPr/>
          <a:lstStyle/>
          <a:p>
            <a:r>
              <a:rPr lang="en-US" dirty="0" err="1"/>
              <a:t>FitSM</a:t>
            </a:r>
            <a:r>
              <a:rPr lang="en-US" dirty="0"/>
              <a:t> Process Model</a:t>
            </a:r>
          </a:p>
        </p:txBody>
      </p:sp>
      <p:sp>
        <p:nvSpPr>
          <p:cNvPr id="10" name="Rechteck 18"/>
          <p:cNvSpPr/>
          <p:nvPr/>
        </p:nvSpPr>
        <p:spPr>
          <a:xfrm>
            <a:off x="2422659" y="6042617"/>
            <a:ext cx="4057994" cy="256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 dirty="0"/>
              <a:t>Continual Service Improvement</a:t>
            </a:r>
          </a:p>
        </p:txBody>
      </p:sp>
      <p:sp>
        <p:nvSpPr>
          <p:cNvPr id="15" name="Rechteck 6"/>
          <p:cNvSpPr/>
          <p:nvPr/>
        </p:nvSpPr>
        <p:spPr>
          <a:xfrm>
            <a:off x="2422659" y="1143292"/>
            <a:ext cx="4057994" cy="256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 dirty="0"/>
              <a:t>Service Portfolio Management</a:t>
            </a:r>
          </a:p>
        </p:txBody>
      </p:sp>
      <p:sp>
        <p:nvSpPr>
          <p:cNvPr id="16" name="Rechteck 7"/>
          <p:cNvSpPr/>
          <p:nvPr/>
        </p:nvSpPr>
        <p:spPr>
          <a:xfrm>
            <a:off x="2422659" y="1517393"/>
            <a:ext cx="4057994" cy="256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 dirty="0"/>
              <a:t>Service Level Management</a:t>
            </a:r>
          </a:p>
        </p:txBody>
      </p:sp>
      <p:sp>
        <p:nvSpPr>
          <p:cNvPr id="17" name="Rechteck 8"/>
          <p:cNvSpPr/>
          <p:nvPr/>
        </p:nvSpPr>
        <p:spPr>
          <a:xfrm>
            <a:off x="2422659" y="1905320"/>
            <a:ext cx="4057994" cy="256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 dirty="0"/>
              <a:t>Service Reporting</a:t>
            </a:r>
          </a:p>
        </p:txBody>
      </p:sp>
      <p:sp>
        <p:nvSpPr>
          <p:cNvPr id="18" name="Rechteck 9"/>
          <p:cNvSpPr/>
          <p:nvPr/>
        </p:nvSpPr>
        <p:spPr>
          <a:xfrm>
            <a:off x="2422659" y="2681174"/>
            <a:ext cx="4057994" cy="256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 dirty="0"/>
              <a:t>Capacity Management</a:t>
            </a:r>
          </a:p>
        </p:txBody>
      </p:sp>
      <p:sp>
        <p:nvSpPr>
          <p:cNvPr id="19" name="Rechteck 10"/>
          <p:cNvSpPr/>
          <p:nvPr/>
        </p:nvSpPr>
        <p:spPr>
          <a:xfrm>
            <a:off x="2422659" y="3055275"/>
            <a:ext cx="4057994" cy="256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 dirty="0"/>
              <a:t>Information Security Management</a:t>
            </a:r>
          </a:p>
        </p:txBody>
      </p:sp>
      <p:sp>
        <p:nvSpPr>
          <p:cNvPr id="20" name="Rechteck 11"/>
          <p:cNvSpPr/>
          <p:nvPr/>
        </p:nvSpPr>
        <p:spPr>
          <a:xfrm>
            <a:off x="2422659" y="3429376"/>
            <a:ext cx="4057994" cy="256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GB" sz="1400" b="1" dirty="0"/>
              <a:t>Customer Relationship </a:t>
            </a:r>
            <a:r>
              <a:rPr lang="en-GB" sz="1400" b="1" dirty="0" err="1"/>
              <a:t>Mgmt</a:t>
            </a:r>
            <a:endParaRPr lang="en-GB" sz="1400" b="1" dirty="0"/>
          </a:p>
        </p:txBody>
      </p:sp>
      <p:sp>
        <p:nvSpPr>
          <p:cNvPr id="21" name="Rechteck 12"/>
          <p:cNvSpPr/>
          <p:nvPr/>
        </p:nvSpPr>
        <p:spPr>
          <a:xfrm>
            <a:off x="2422659" y="3803477"/>
            <a:ext cx="4057994" cy="256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 dirty="0"/>
              <a:t>Supplier Relationship Management</a:t>
            </a:r>
          </a:p>
        </p:txBody>
      </p:sp>
      <p:sp>
        <p:nvSpPr>
          <p:cNvPr id="22" name="Rechteck 13"/>
          <p:cNvSpPr/>
          <p:nvPr/>
        </p:nvSpPr>
        <p:spPr>
          <a:xfrm>
            <a:off x="2422659" y="4177578"/>
            <a:ext cx="4057994" cy="256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GB" sz="1400" b="1" dirty="0"/>
              <a:t>Incident and Service Request </a:t>
            </a:r>
            <a:r>
              <a:rPr lang="en-GB" sz="1400" b="1" dirty="0" err="1"/>
              <a:t>Mgmt</a:t>
            </a:r>
            <a:r>
              <a:rPr lang="en-GB" sz="1400" b="1" dirty="0"/>
              <a:t>	</a:t>
            </a:r>
          </a:p>
        </p:txBody>
      </p:sp>
      <p:sp>
        <p:nvSpPr>
          <p:cNvPr id="23" name="Rechteck 14"/>
          <p:cNvSpPr/>
          <p:nvPr/>
        </p:nvSpPr>
        <p:spPr>
          <a:xfrm>
            <a:off x="2422659" y="4554700"/>
            <a:ext cx="4057994" cy="256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 dirty="0"/>
              <a:t>Problem Management</a:t>
            </a:r>
          </a:p>
        </p:txBody>
      </p:sp>
      <p:sp>
        <p:nvSpPr>
          <p:cNvPr id="24" name="Rechteck 15"/>
          <p:cNvSpPr/>
          <p:nvPr/>
        </p:nvSpPr>
        <p:spPr>
          <a:xfrm>
            <a:off x="2422659" y="4928801"/>
            <a:ext cx="4057994" cy="256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 dirty="0"/>
              <a:t>Configuration Management</a:t>
            </a:r>
          </a:p>
        </p:txBody>
      </p:sp>
      <p:sp>
        <p:nvSpPr>
          <p:cNvPr id="25" name="Rechteck 16"/>
          <p:cNvSpPr/>
          <p:nvPr/>
        </p:nvSpPr>
        <p:spPr>
          <a:xfrm>
            <a:off x="2422659" y="5296188"/>
            <a:ext cx="4057994" cy="256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 dirty="0"/>
              <a:t>Change Management</a:t>
            </a:r>
          </a:p>
        </p:txBody>
      </p:sp>
      <p:sp>
        <p:nvSpPr>
          <p:cNvPr id="26" name="Rechteck 17"/>
          <p:cNvSpPr/>
          <p:nvPr/>
        </p:nvSpPr>
        <p:spPr>
          <a:xfrm>
            <a:off x="2422659" y="5670289"/>
            <a:ext cx="4057994" cy="256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 dirty="0"/>
              <a:t>Release and Deployment  </a:t>
            </a:r>
            <a:r>
              <a:rPr lang="en-GB" sz="1400" b="1" dirty="0" err="1"/>
              <a:t>Mgmt</a:t>
            </a:r>
            <a:endParaRPr lang="en-GB" sz="1400" b="1" dirty="0"/>
          </a:p>
        </p:txBody>
      </p:sp>
      <p:sp>
        <p:nvSpPr>
          <p:cNvPr id="27" name="Rechteck 19"/>
          <p:cNvSpPr/>
          <p:nvPr/>
        </p:nvSpPr>
        <p:spPr>
          <a:xfrm>
            <a:off x="2422659" y="2293247"/>
            <a:ext cx="4057994" cy="256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 dirty="0"/>
              <a:t>Service Availability and Continuity Management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6822368" y="1188981"/>
            <a:ext cx="2020994" cy="2902904"/>
            <a:chOff x="6822368" y="1477014"/>
            <a:chExt cx="2020994" cy="2902904"/>
          </a:xfrm>
        </p:grpSpPr>
        <p:sp>
          <p:nvSpPr>
            <p:cNvPr id="28" name="TextBox 27"/>
            <p:cNvSpPr txBox="1"/>
            <p:nvPr/>
          </p:nvSpPr>
          <p:spPr>
            <a:xfrm>
              <a:off x="7282042" y="2698110"/>
              <a:ext cx="1561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More strategic</a:t>
              </a:r>
            </a:p>
          </p:txBody>
        </p:sp>
        <p:sp>
          <p:nvSpPr>
            <p:cNvPr id="30" name="Right Brace 29"/>
            <p:cNvSpPr/>
            <p:nvPr/>
          </p:nvSpPr>
          <p:spPr>
            <a:xfrm>
              <a:off x="6822368" y="1477014"/>
              <a:ext cx="247205" cy="2902904"/>
            </a:xfrm>
            <a:prstGeom prst="rightBrac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816436" y="4127441"/>
            <a:ext cx="2220060" cy="2154702"/>
            <a:chOff x="6816436" y="4415474"/>
            <a:chExt cx="2220060" cy="2154702"/>
          </a:xfrm>
        </p:grpSpPr>
        <p:sp>
          <p:nvSpPr>
            <p:cNvPr id="29" name="TextBox 28"/>
            <p:cNvSpPr txBox="1"/>
            <p:nvPr/>
          </p:nvSpPr>
          <p:spPr>
            <a:xfrm>
              <a:off x="7201175" y="5308159"/>
              <a:ext cx="18353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More operational</a:t>
              </a:r>
            </a:p>
          </p:txBody>
        </p:sp>
        <p:sp>
          <p:nvSpPr>
            <p:cNvPr id="31" name="Right Brace 30"/>
            <p:cNvSpPr/>
            <p:nvPr/>
          </p:nvSpPr>
          <p:spPr>
            <a:xfrm>
              <a:off x="6816436" y="4415474"/>
              <a:ext cx="279579" cy="2154702"/>
            </a:xfrm>
            <a:prstGeom prst="rightBrac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550276" y="1204418"/>
            <a:ext cx="2342204" cy="568397"/>
            <a:chOff x="6550276" y="1492451"/>
            <a:chExt cx="2342204" cy="568397"/>
          </a:xfrm>
        </p:grpSpPr>
        <p:sp>
          <p:nvSpPr>
            <p:cNvPr id="54" name="TextBox 53"/>
            <p:cNvSpPr txBox="1"/>
            <p:nvPr/>
          </p:nvSpPr>
          <p:spPr>
            <a:xfrm>
              <a:off x="7320896" y="1556792"/>
              <a:ext cx="1571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Most strategic</a:t>
              </a:r>
            </a:p>
          </p:txBody>
        </p:sp>
        <p:sp>
          <p:nvSpPr>
            <p:cNvPr id="56" name="Right Brace 55"/>
            <p:cNvSpPr/>
            <p:nvPr/>
          </p:nvSpPr>
          <p:spPr>
            <a:xfrm>
              <a:off x="6550276" y="1492451"/>
              <a:ext cx="202357" cy="568397"/>
            </a:xfrm>
            <a:prstGeom prst="rightBrac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6752633" y="1776649"/>
              <a:ext cx="448542" cy="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itel 1">
            <a:extLst>
              <a:ext uri="{FF2B5EF4-FFF2-40B4-BE49-F238E27FC236}">
                <a16:creationId xmlns:a16="http://schemas.microsoft.com/office/drawing/2014/main" xmlns="" id="{390EECB4-16D9-214D-9DB9-3B3609DA5DBC}"/>
              </a:ext>
            </a:extLst>
          </p:cNvPr>
          <p:cNvSpPr txBox="1">
            <a:spLocks/>
          </p:cNvSpPr>
          <p:nvPr/>
        </p:nvSpPr>
        <p:spPr>
          <a:xfrm>
            <a:off x="74072" y="3033096"/>
            <a:ext cx="2193672" cy="566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20559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Core management processes for any IT service</a:t>
            </a: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Date Placeholder 1"/>
          <p:cNvSpPr>
            <a:spLocks noGrp="1"/>
          </p:cNvSpPr>
          <p:nvPr>
            <p:ph type="dt" sz="half" idx="10"/>
          </p:nvPr>
        </p:nvSpPr>
        <p:spPr>
          <a:xfrm>
            <a:off x="251520" y="6448251"/>
            <a:ext cx="2133600" cy="365125"/>
          </a:xfrm>
        </p:spPr>
        <p:txBody>
          <a:bodyPr/>
          <a:lstStyle/>
          <a:p>
            <a:r>
              <a:rPr lang="en-US" sz="1300" dirty="0">
                <a:latin typeface="Calibri" charset="0"/>
                <a:ea typeface="Calibri" charset="0"/>
                <a:cs typeface="Calibri" charset="0"/>
              </a:rPr>
              <a:t>20 March 2018</a:t>
            </a:r>
          </a:p>
        </p:txBody>
      </p:sp>
    </p:spTree>
    <p:extLst>
      <p:ext uri="{BB962C8B-B14F-4D97-AF65-F5344CB8AC3E}">
        <p14:creationId xmlns:p14="http://schemas.microsoft.com/office/powerpoint/2010/main" val="279408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25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7128792" cy="576064"/>
          </a:xfrm>
        </p:spPr>
        <p:txBody>
          <a:bodyPr/>
          <a:lstStyle/>
          <a:p>
            <a:r>
              <a:rPr lang="en-US" dirty="0" err="1"/>
              <a:t>FitSM</a:t>
            </a:r>
            <a:r>
              <a:rPr lang="en-US" dirty="0"/>
              <a:t> Logic</a:t>
            </a:r>
          </a:p>
        </p:txBody>
      </p:sp>
      <p:pic>
        <p:nvPicPr>
          <p:cNvPr id="33" name="Grafik 4">
            <a:extLst>
              <a:ext uri="{FF2B5EF4-FFF2-40B4-BE49-F238E27FC236}">
                <a16:creationId xmlns:a16="http://schemas.microsoft.com/office/drawing/2014/main" xmlns="" id="{10143DB1-30D0-404E-882C-62C5AA404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14" y="1683615"/>
            <a:ext cx="7734002" cy="4648953"/>
          </a:xfrm>
          <a:prstGeom prst="rect">
            <a:avLst/>
          </a:prstGeom>
        </p:spPr>
      </p:pic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251520" y="6448251"/>
            <a:ext cx="2133600" cy="365125"/>
          </a:xfrm>
        </p:spPr>
        <p:txBody>
          <a:bodyPr/>
          <a:lstStyle/>
          <a:p>
            <a:r>
              <a:rPr lang="en-US" sz="1300" dirty="0">
                <a:latin typeface="Calibri" charset="0"/>
                <a:ea typeface="Calibri" charset="0"/>
                <a:cs typeface="Calibri" charset="0"/>
              </a:rPr>
              <a:t>20 March 2018</a:t>
            </a:r>
          </a:p>
        </p:txBody>
      </p:sp>
    </p:spTree>
    <p:extLst>
      <p:ext uri="{BB962C8B-B14F-4D97-AF65-F5344CB8AC3E}">
        <p14:creationId xmlns:p14="http://schemas.microsoft.com/office/powerpoint/2010/main" val="3121611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26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7200800" cy="576064"/>
          </a:xfrm>
        </p:spPr>
        <p:txBody>
          <a:bodyPr/>
          <a:lstStyle/>
          <a:p>
            <a:r>
              <a:rPr lang="en-US" dirty="0"/>
              <a:t>FitSM-1: Requirements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457200" y="1696598"/>
            <a:ext cx="8229600" cy="4626019"/>
          </a:xfrm>
        </p:spPr>
        <p:txBody>
          <a:bodyPr>
            <a:normAutofit/>
          </a:bodyPr>
          <a:lstStyle/>
          <a:p>
            <a:r>
              <a:rPr lang="en-GB" dirty="0">
                <a:latin typeface="Calibri" charset="0"/>
                <a:ea typeface="Calibri" charset="0"/>
                <a:cs typeface="Calibri" charset="0"/>
              </a:rPr>
              <a:t>FitSM-1 defines 85 requirements that should be fulfilled by an organisation (or federation) offering IT services to customers</a:t>
            </a:r>
          </a:p>
          <a:p>
            <a:r>
              <a:rPr lang="en-GB" dirty="0">
                <a:latin typeface="Calibri" charset="0"/>
                <a:ea typeface="Calibri" charset="0"/>
                <a:cs typeface="Calibri" charset="0"/>
              </a:rPr>
              <a:t>Compliance with the 85 requirements can be regarded as a "proof of effectiveness"</a:t>
            </a:r>
          </a:p>
          <a:p>
            <a:r>
              <a:rPr lang="en-GB" dirty="0">
                <a:latin typeface="Calibri" charset="0"/>
                <a:ea typeface="Calibri" charset="0"/>
                <a:cs typeface="Calibri" charset="0"/>
              </a:rPr>
              <a:t>The 85 requirements are structured as follows:</a:t>
            </a:r>
          </a:p>
          <a:p>
            <a:pPr lvl="1"/>
            <a:r>
              <a:rPr lang="en-GB" sz="2400" dirty="0">
                <a:latin typeface="Calibri" charset="0"/>
                <a:ea typeface="Calibri" charset="0"/>
                <a:cs typeface="Calibri" charset="0"/>
              </a:rPr>
              <a:t>16 general requirements (GR)</a:t>
            </a:r>
          </a:p>
          <a:p>
            <a:pPr lvl="1"/>
            <a:r>
              <a:rPr lang="en-GB" sz="2400" dirty="0">
                <a:latin typeface="Calibri" charset="0"/>
                <a:ea typeface="Calibri" charset="0"/>
                <a:cs typeface="Calibri" charset="0"/>
              </a:rPr>
              <a:t>69 process-specific requirements (PR)</a:t>
            </a:r>
          </a:p>
          <a:p>
            <a:pPr lvl="2"/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Consideration of the 14 IT service management processes from the FitSM process model</a:t>
            </a:r>
          </a:p>
          <a:p>
            <a:pPr lvl="2"/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Between 2 and 8 requirements per process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51520" y="6448251"/>
            <a:ext cx="2133600" cy="365125"/>
          </a:xfrm>
        </p:spPr>
        <p:txBody>
          <a:bodyPr/>
          <a:lstStyle/>
          <a:p>
            <a:r>
              <a:rPr lang="en-US" sz="1300" dirty="0">
                <a:latin typeface="Calibri" charset="0"/>
                <a:ea typeface="Calibri" charset="0"/>
                <a:cs typeface="Calibri" charset="0"/>
              </a:rPr>
              <a:t>20 March 2018</a:t>
            </a:r>
          </a:p>
        </p:txBody>
      </p:sp>
    </p:spTree>
    <p:extLst>
      <p:ext uri="{BB962C8B-B14F-4D97-AF65-F5344CB8AC3E}">
        <p14:creationId xmlns:p14="http://schemas.microsoft.com/office/powerpoint/2010/main" val="513573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27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7664" y="2852936"/>
            <a:ext cx="612068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i="1" dirty="0">
                <a:latin typeface="Calibri" charset="0"/>
                <a:ea typeface="Calibri" charset="0"/>
                <a:cs typeface="Calibri" charset="0"/>
              </a:rPr>
              <a:t>Common language and organizational support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251520" y="6448251"/>
            <a:ext cx="2133600" cy="365125"/>
          </a:xfrm>
        </p:spPr>
        <p:txBody>
          <a:bodyPr/>
          <a:lstStyle/>
          <a:p>
            <a:r>
              <a:rPr lang="en-US" sz="1300" dirty="0">
                <a:latin typeface="Calibri" charset="0"/>
                <a:ea typeface="Calibri" charset="0"/>
                <a:cs typeface="Calibri" charset="0"/>
              </a:rPr>
              <a:t>20 March 2018</a:t>
            </a:r>
          </a:p>
        </p:txBody>
      </p:sp>
    </p:spTree>
    <p:extLst>
      <p:ext uri="{BB962C8B-B14F-4D97-AF65-F5344CB8AC3E}">
        <p14:creationId xmlns:p14="http://schemas.microsoft.com/office/powerpoint/2010/main" val="21826344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28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7128792" cy="576064"/>
          </a:xfrm>
        </p:spPr>
        <p:txBody>
          <a:bodyPr/>
          <a:lstStyle/>
          <a:p>
            <a:r>
              <a:rPr lang="en-US" dirty="0"/>
              <a:t>FitSM-0: Overview and Vocabulary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457200" y="1400210"/>
            <a:ext cx="8229600" cy="4626019"/>
          </a:xfrm>
        </p:spPr>
        <p:txBody>
          <a:bodyPr>
            <a:normAutofit/>
          </a:bodyPr>
          <a:lstStyle/>
          <a:p>
            <a:r>
              <a:rPr lang="en-GB" dirty="0">
                <a:latin typeface="Calibri" charset="0"/>
                <a:ea typeface="Calibri" charset="0"/>
                <a:cs typeface="Calibri" charset="0"/>
              </a:rPr>
              <a:t>FitSM-0 defines 70 important terms from the IT service management context</a:t>
            </a:r>
          </a:p>
          <a:p>
            <a:r>
              <a:rPr lang="en-GB" dirty="0">
                <a:latin typeface="Calibri" charset="0"/>
                <a:ea typeface="Calibri" charset="0"/>
                <a:cs typeface="Calibri" charset="0"/>
              </a:rPr>
              <a:t>In alphabetical order:</a:t>
            </a:r>
          </a:p>
          <a:p>
            <a:pPr lvl="1"/>
            <a:endParaRPr lang="en-GB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endParaRPr lang="en-GB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-121210" y="2927940"/>
            <a:ext cx="2823467" cy="352539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Accessibility of information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Activity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Assessment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Audit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Availability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Capability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Capacity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Change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Classification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Closure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Competence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Compliance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Confidentiality of information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Configuration baseline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Configuration item (CI)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Configuration management database (CMDB)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Continuity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Customer</a:t>
            </a:r>
          </a:p>
        </p:txBody>
      </p:sp>
      <p:sp>
        <p:nvSpPr>
          <p:cNvPr id="13" name="Inhaltsplatzhalter 2"/>
          <p:cNvSpPr txBox="1">
            <a:spLocks/>
          </p:cNvSpPr>
          <p:nvPr/>
        </p:nvSpPr>
        <p:spPr>
          <a:xfrm>
            <a:off x="1928221" y="2927940"/>
            <a:ext cx="3205604" cy="352539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Document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Effectiveness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Efficiency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Escalation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Federation member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Federator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Incident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Information security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Information security control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Information security event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Information security incident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Integrity of information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IT service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IT service management (ITSM)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Key performance indicator (KPI)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Known error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Management system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Maturity</a:t>
            </a:r>
          </a:p>
        </p:txBody>
      </p:sp>
      <p:sp>
        <p:nvSpPr>
          <p:cNvPr id="14" name="Inhaltsplatzhalter 2"/>
          <p:cNvSpPr txBox="1">
            <a:spLocks/>
          </p:cNvSpPr>
          <p:nvPr/>
        </p:nvSpPr>
        <p:spPr>
          <a:xfrm>
            <a:off x="4114132" y="2927940"/>
            <a:ext cx="2750692" cy="352539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Nonconformity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Operational level agreement (OLA)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Operational target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Policy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Post implementation review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Priority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Problem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Procedure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Process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Record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Release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Request for change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Risk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Role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Service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Service acceptance criteria (SAC)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Service catalogue</a:t>
            </a:r>
          </a:p>
        </p:txBody>
      </p:sp>
      <p:sp>
        <p:nvSpPr>
          <p:cNvPr id="15" name="Inhaltsplatzhalter 2"/>
          <p:cNvSpPr txBox="1">
            <a:spLocks/>
          </p:cNvSpPr>
          <p:nvPr/>
        </p:nvSpPr>
        <p:spPr>
          <a:xfrm>
            <a:off x="6204510" y="2927940"/>
            <a:ext cx="2719153" cy="352539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Service component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Service design and transition package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Service level agreement (SLA)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Service management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Service management plan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Service management system (SMS)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Service portfolio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Service provider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Service report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Service request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Service target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Supplier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Top management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Underpinning agreement (UA)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Underpinning contract (UC)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User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Value</a:t>
            </a:r>
          </a:p>
        </p:txBody>
      </p:sp>
      <p:sp>
        <p:nvSpPr>
          <p:cNvPr id="16" name="Rechteck 9"/>
          <p:cNvSpPr/>
          <p:nvPr/>
        </p:nvSpPr>
        <p:spPr>
          <a:xfrm>
            <a:off x="264405" y="2829426"/>
            <a:ext cx="8659258" cy="3407886"/>
          </a:xfrm>
          <a:prstGeom prst="rect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251520" y="6448251"/>
            <a:ext cx="2133600" cy="365125"/>
          </a:xfrm>
        </p:spPr>
        <p:txBody>
          <a:bodyPr/>
          <a:lstStyle/>
          <a:p>
            <a:r>
              <a:rPr lang="en-US" sz="1300" dirty="0">
                <a:latin typeface="Calibri" charset="0"/>
                <a:ea typeface="Calibri" charset="0"/>
                <a:cs typeface="Calibri" charset="0"/>
              </a:rPr>
              <a:t>20 March 2018</a:t>
            </a:r>
          </a:p>
        </p:txBody>
      </p:sp>
    </p:spTree>
    <p:extLst>
      <p:ext uri="{BB962C8B-B14F-4D97-AF65-F5344CB8AC3E}">
        <p14:creationId xmlns:p14="http://schemas.microsoft.com/office/powerpoint/2010/main" val="17175810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29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3" y="620688"/>
            <a:ext cx="8476885" cy="576064"/>
          </a:xfrm>
        </p:spPr>
        <p:txBody>
          <a:bodyPr>
            <a:normAutofit/>
          </a:bodyPr>
          <a:lstStyle/>
          <a:p>
            <a:r>
              <a:rPr lang="en-US" sz="2400" dirty="0"/>
              <a:t>Key concepts: Service vs. Service Component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457200" y="1539285"/>
            <a:ext cx="8229600" cy="4626019"/>
          </a:xfrm>
        </p:spPr>
        <p:txBody>
          <a:bodyPr>
            <a:normAutofit/>
          </a:bodyPr>
          <a:lstStyle/>
          <a:p>
            <a:r>
              <a:rPr lang="en-GB" sz="2200" dirty="0">
                <a:latin typeface="Calibri" charset="0"/>
                <a:ea typeface="Calibri" charset="0"/>
                <a:cs typeface="Calibri" charset="0"/>
              </a:rPr>
              <a:t>A service usually provides value when taken on its own – unlike the specific service components they are composed of composed of different service components, which may:</a:t>
            </a:r>
          </a:p>
          <a:p>
            <a:pPr lvl="1"/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Enable the service (</a:t>
            </a:r>
            <a:r>
              <a:rPr lang="en-GB" sz="2000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enabling service components</a:t>
            </a: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lvl="2"/>
            <a:r>
              <a:rPr lang="en-GB" sz="1800" dirty="0">
                <a:latin typeface="Calibri" charset="0"/>
                <a:ea typeface="Calibri" charset="0"/>
                <a:cs typeface="Calibri" charset="0"/>
              </a:rPr>
              <a:t>What the customer has asked to be provided</a:t>
            </a:r>
          </a:p>
          <a:p>
            <a:pPr lvl="1"/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Enhance the service (</a:t>
            </a:r>
            <a:r>
              <a:rPr lang="en-GB" sz="2000" dirty="0">
                <a:solidFill>
                  <a:srgbClr val="92D050"/>
                </a:solidFill>
                <a:latin typeface="Calibri" charset="0"/>
                <a:ea typeface="Calibri" charset="0"/>
                <a:cs typeface="Calibri" charset="0"/>
              </a:rPr>
              <a:t>enhancing service components</a:t>
            </a: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lvl="2"/>
            <a:r>
              <a:rPr lang="en-GB" sz="1800" dirty="0">
                <a:latin typeface="Calibri" charset="0"/>
                <a:ea typeface="Calibri" charset="0"/>
                <a:cs typeface="Calibri" charset="0"/>
              </a:rPr>
              <a:t>Added to make the service more attractive to the customer</a:t>
            </a:r>
            <a:endParaRPr lang="en-GB" sz="20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524125" y="4149080"/>
            <a:ext cx="4315562" cy="1979262"/>
            <a:chOff x="2524125" y="4089300"/>
            <a:chExt cx="4315562" cy="1979262"/>
          </a:xfrm>
        </p:grpSpPr>
        <p:cxnSp>
          <p:nvCxnSpPr>
            <p:cNvPr id="19" name="Gerade Verbindung 24"/>
            <p:cNvCxnSpPr>
              <a:stCxn id="26" idx="0"/>
              <a:endCxn id="21" idx="4"/>
            </p:cNvCxnSpPr>
            <p:nvPr/>
          </p:nvCxnSpPr>
          <p:spPr>
            <a:xfrm flipV="1">
              <a:off x="2676525" y="4814501"/>
              <a:ext cx="1579544" cy="835291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20" name="Group 19"/>
            <p:cNvGrpSpPr/>
            <p:nvPr/>
          </p:nvGrpSpPr>
          <p:grpSpPr>
            <a:xfrm>
              <a:off x="2524125" y="4089300"/>
              <a:ext cx="4315562" cy="1979262"/>
              <a:chOff x="2524125" y="4089300"/>
              <a:chExt cx="4315562" cy="1979262"/>
            </a:xfrm>
          </p:grpSpPr>
          <p:pic>
            <p:nvPicPr>
              <p:cNvPr id="21" name="Picture 109" descr="m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043946" y="4089300"/>
                <a:ext cx="500945" cy="696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Rectangle 76"/>
              <p:cNvSpPr>
                <a:spLocks/>
              </p:cNvSpPr>
              <p:nvPr/>
            </p:nvSpPr>
            <p:spPr bwMode="auto">
              <a:xfrm>
                <a:off x="5749149" y="4823583"/>
                <a:ext cx="1090538" cy="2769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8" bIns="0">
                <a:spAutoFit/>
              </a:bodyPr>
              <a:lstStyle/>
              <a:p>
                <a:pPr marL="40182" algn="ctr"/>
                <a:r>
                  <a:rPr lang="en-US" b="1" dirty="0">
                    <a:latin typeface="+mj-lt"/>
                    <a:sym typeface="Arial" charset="0"/>
                  </a:rPr>
                  <a:t>Customer</a:t>
                </a:r>
              </a:p>
            </p:txBody>
          </p:sp>
          <p:sp>
            <p:nvSpPr>
              <p:cNvPr id="23" name="Pfeil nach unten 12"/>
              <p:cNvSpPr/>
              <p:nvPr/>
            </p:nvSpPr>
            <p:spPr>
              <a:xfrm rot="16200000">
                <a:off x="5392956" y="4227280"/>
                <a:ext cx="374176" cy="462884"/>
              </a:xfrm>
              <a:prstGeom prst="downArrow">
                <a:avLst/>
              </a:prstGeom>
              <a:noFill/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1450" indent="-171450" algn="ctr">
                  <a:buFont typeface="Arial" panose="020B0604020202020204" pitchFamily="34" charset="0"/>
                  <a:buChar char="•"/>
                </a:pPr>
                <a:endParaRPr lang="de-DE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Ellipse 5"/>
              <p:cNvSpPr/>
              <p:nvPr/>
            </p:nvSpPr>
            <p:spPr>
              <a:xfrm>
                <a:off x="3389294" y="4102943"/>
                <a:ext cx="1733550" cy="71155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b="1" dirty="0">
                    <a:solidFill>
                      <a:schemeClr val="tx1"/>
                    </a:solidFill>
                  </a:rPr>
                  <a:t>Service</a:t>
                </a:r>
              </a:p>
            </p:txBody>
          </p:sp>
          <p:sp>
            <p:nvSpPr>
              <p:cNvPr id="25" name="Rechteck 10"/>
              <p:cNvSpPr/>
              <p:nvPr/>
            </p:nvSpPr>
            <p:spPr>
              <a:xfrm>
                <a:off x="2524125" y="5649792"/>
                <a:ext cx="304800" cy="418770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hteck 14"/>
              <p:cNvSpPr/>
              <p:nvPr/>
            </p:nvSpPr>
            <p:spPr>
              <a:xfrm>
                <a:off x="4056044" y="5649792"/>
                <a:ext cx="304800" cy="418770"/>
              </a:xfrm>
              <a:prstGeom prst="rect">
                <a:avLst/>
              </a:prstGeom>
              <a:solidFill>
                <a:srgbClr val="92D050"/>
              </a:solidFill>
              <a:ln w="28575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hteck 15"/>
              <p:cNvSpPr/>
              <p:nvPr/>
            </p:nvSpPr>
            <p:spPr>
              <a:xfrm>
                <a:off x="2981325" y="5649792"/>
                <a:ext cx="304800" cy="418770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hteck 18"/>
              <p:cNvSpPr/>
              <p:nvPr/>
            </p:nvSpPr>
            <p:spPr>
              <a:xfrm>
                <a:off x="3438525" y="5649792"/>
                <a:ext cx="304800" cy="418770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echteck 20"/>
              <p:cNvSpPr/>
              <p:nvPr/>
            </p:nvSpPr>
            <p:spPr>
              <a:xfrm>
                <a:off x="4513244" y="5649792"/>
                <a:ext cx="304800" cy="418770"/>
              </a:xfrm>
              <a:prstGeom prst="rect">
                <a:avLst/>
              </a:prstGeom>
              <a:solidFill>
                <a:srgbClr val="92D050"/>
              </a:solidFill>
              <a:ln w="28575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hteck 21"/>
              <p:cNvSpPr/>
              <p:nvPr/>
            </p:nvSpPr>
            <p:spPr>
              <a:xfrm>
                <a:off x="4970444" y="5649792"/>
                <a:ext cx="304800" cy="418770"/>
              </a:xfrm>
              <a:prstGeom prst="rect">
                <a:avLst/>
              </a:prstGeom>
              <a:solidFill>
                <a:srgbClr val="92D050"/>
              </a:solidFill>
              <a:ln w="28575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hteck 22"/>
              <p:cNvSpPr/>
              <p:nvPr/>
            </p:nvSpPr>
            <p:spPr>
              <a:xfrm>
                <a:off x="5427644" y="5649792"/>
                <a:ext cx="304800" cy="418770"/>
              </a:xfrm>
              <a:prstGeom prst="rect">
                <a:avLst/>
              </a:prstGeom>
              <a:solidFill>
                <a:srgbClr val="92D050"/>
              </a:solidFill>
              <a:ln w="28575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hteck 23"/>
              <p:cNvSpPr/>
              <p:nvPr/>
            </p:nvSpPr>
            <p:spPr>
              <a:xfrm>
                <a:off x="5884844" y="5649792"/>
                <a:ext cx="304800" cy="418770"/>
              </a:xfrm>
              <a:prstGeom prst="rect">
                <a:avLst/>
              </a:prstGeom>
              <a:solidFill>
                <a:srgbClr val="92D050"/>
              </a:solidFill>
              <a:ln w="28575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3" name="Gerade Verbindung 25"/>
              <p:cNvCxnSpPr>
                <a:stCxn id="31" idx="0"/>
                <a:endCxn id="21" idx="4"/>
              </p:cNvCxnSpPr>
              <p:nvPr/>
            </p:nvCxnSpPr>
            <p:spPr>
              <a:xfrm flipV="1">
                <a:off x="3133725" y="4814501"/>
                <a:ext cx="1122344" cy="8352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4" name="Gerade Verbindung 28"/>
              <p:cNvCxnSpPr>
                <a:stCxn id="34" idx="0"/>
                <a:endCxn id="21" idx="4"/>
              </p:cNvCxnSpPr>
              <p:nvPr/>
            </p:nvCxnSpPr>
            <p:spPr>
              <a:xfrm flipV="1">
                <a:off x="3590925" y="4814501"/>
                <a:ext cx="665144" cy="8352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5" name="Gerade Verbindung 30"/>
              <p:cNvCxnSpPr>
                <a:stCxn id="30" idx="0"/>
                <a:endCxn id="21" idx="4"/>
              </p:cNvCxnSpPr>
              <p:nvPr/>
            </p:nvCxnSpPr>
            <p:spPr>
              <a:xfrm flipV="1">
                <a:off x="4208444" y="4814501"/>
                <a:ext cx="47625" cy="8352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" name="Gerade Verbindung 33"/>
              <p:cNvCxnSpPr>
                <a:stCxn id="36" idx="0"/>
                <a:endCxn id="21" idx="4"/>
              </p:cNvCxnSpPr>
              <p:nvPr/>
            </p:nvCxnSpPr>
            <p:spPr>
              <a:xfrm flipH="1" flipV="1">
                <a:off x="4256069" y="4814501"/>
                <a:ext cx="409575" cy="8352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7" name="Gerade Verbindung 36"/>
              <p:cNvCxnSpPr>
                <a:stCxn id="37" idx="0"/>
                <a:endCxn id="21" idx="4"/>
              </p:cNvCxnSpPr>
              <p:nvPr/>
            </p:nvCxnSpPr>
            <p:spPr>
              <a:xfrm flipH="1" flipV="1">
                <a:off x="4256069" y="4814501"/>
                <a:ext cx="866775" cy="8352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8" name="Gerade Verbindung 39"/>
              <p:cNvCxnSpPr>
                <a:stCxn id="38" idx="0"/>
                <a:endCxn id="21" idx="4"/>
              </p:cNvCxnSpPr>
              <p:nvPr/>
            </p:nvCxnSpPr>
            <p:spPr>
              <a:xfrm flipH="1" flipV="1">
                <a:off x="4256069" y="4814501"/>
                <a:ext cx="1323975" cy="8352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9" name="Gerade Verbindung 42"/>
              <p:cNvCxnSpPr>
                <a:stCxn id="39" idx="0"/>
                <a:endCxn id="21" idx="4"/>
              </p:cNvCxnSpPr>
              <p:nvPr/>
            </p:nvCxnSpPr>
            <p:spPr>
              <a:xfrm flipH="1" flipV="1">
                <a:off x="4256069" y="4814501"/>
                <a:ext cx="1781175" cy="8352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42" name="Date Placeholder 1"/>
          <p:cNvSpPr>
            <a:spLocks noGrp="1"/>
          </p:cNvSpPr>
          <p:nvPr>
            <p:ph type="dt" sz="half" idx="10"/>
          </p:nvPr>
        </p:nvSpPr>
        <p:spPr>
          <a:xfrm>
            <a:off x="251520" y="6448251"/>
            <a:ext cx="2133600" cy="365125"/>
          </a:xfrm>
        </p:spPr>
        <p:txBody>
          <a:bodyPr/>
          <a:lstStyle/>
          <a:p>
            <a:r>
              <a:rPr lang="en-US" sz="1300" dirty="0">
                <a:latin typeface="Calibri" charset="0"/>
                <a:ea typeface="Calibri" charset="0"/>
                <a:cs typeface="Calibri" charset="0"/>
              </a:rPr>
              <a:t>20 March 2018</a:t>
            </a:r>
          </a:p>
        </p:txBody>
      </p:sp>
    </p:spTree>
    <p:extLst>
      <p:ext uri="{BB962C8B-B14F-4D97-AF65-F5344CB8AC3E}">
        <p14:creationId xmlns:p14="http://schemas.microsoft.com/office/powerpoint/2010/main" val="1301143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Today’s presenter</a:t>
            </a: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665" y="1126923"/>
            <a:ext cx="2662118" cy="2662118"/>
          </a:xfrm>
          <a:prstGeom prst="rect">
            <a:avLst/>
          </a:prstGeom>
        </p:spPr>
      </p:pic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251520" y="6448251"/>
            <a:ext cx="2133600" cy="365125"/>
          </a:xfrm>
        </p:spPr>
        <p:txBody>
          <a:bodyPr/>
          <a:lstStyle/>
          <a:p>
            <a:r>
              <a:rPr lang="en-US" sz="1300" dirty="0">
                <a:latin typeface="Calibri" charset="0"/>
                <a:ea typeface="Calibri" charset="0"/>
                <a:cs typeface="Calibri" charset="0"/>
              </a:rPr>
              <a:t>20 March 2018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2A55DE35-1696-3248-9C76-B2BD51CC9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20" y="1156083"/>
            <a:ext cx="6166545" cy="4507146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/>
              <a:t>Background</a:t>
            </a:r>
          </a:p>
          <a:p>
            <a:pPr lvl="1"/>
            <a:r>
              <a:rPr lang="en-GB" sz="2000" dirty="0"/>
              <a:t>Studied Business Mgmt. &amp; Communications (U.S.)</a:t>
            </a:r>
          </a:p>
          <a:p>
            <a:pPr lvl="1"/>
            <a:r>
              <a:rPr lang="en-GB" sz="2000" dirty="0"/>
              <a:t>10+ years experience in EC projects</a:t>
            </a:r>
          </a:p>
          <a:p>
            <a:r>
              <a:rPr lang="en-GB" sz="2400" dirty="0"/>
              <a:t>At EGI Foundation</a:t>
            </a:r>
          </a:p>
          <a:p>
            <a:pPr lvl="1"/>
            <a:r>
              <a:rPr lang="en-GB" sz="2000" dirty="0"/>
              <a:t>Business and sustainability model development</a:t>
            </a:r>
          </a:p>
          <a:p>
            <a:pPr lvl="1"/>
            <a:r>
              <a:rPr lang="en-GB" sz="2000" dirty="0"/>
              <a:t>Strategy planning; market/trend analysis</a:t>
            </a:r>
          </a:p>
          <a:p>
            <a:pPr lvl="1"/>
            <a:r>
              <a:rPr lang="en-GB" sz="2000" dirty="0"/>
              <a:t>Project and virtual team management</a:t>
            </a:r>
          </a:p>
          <a:p>
            <a:pPr lvl="1"/>
            <a:r>
              <a:rPr lang="en-GB" sz="2000" dirty="0"/>
              <a:t>In-house ITSM consultant</a:t>
            </a:r>
          </a:p>
          <a:p>
            <a:pPr lvl="1"/>
            <a:r>
              <a:rPr lang="en-GB" sz="2000" dirty="0"/>
              <a:t>Expert, trainer, auditor (ISO 19011) in:</a:t>
            </a:r>
          </a:p>
          <a:p>
            <a:pPr lvl="2"/>
            <a:r>
              <a:rPr lang="en-GB" sz="1800" dirty="0" err="1"/>
              <a:t>FitSM</a:t>
            </a:r>
            <a:r>
              <a:rPr lang="en-GB" sz="1800" dirty="0"/>
              <a:t> standard (service management)</a:t>
            </a:r>
          </a:p>
          <a:p>
            <a:pPr lvl="2"/>
            <a:r>
              <a:rPr lang="en-GB" sz="1800" dirty="0"/>
              <a:t>ISO/IEC 27001 (information security)</a:t>
            </a:r>
          </a:p>
          <a:p>
            <a:pPr lvl="1"/>
            <a:r>
              <a:rPr lang="en-GB" sz="2000" dirty="0"/>
              <a:t>Member of ITEMO (IT Education Management Organization) FitSM working group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35AFFCC-57F1-AB48-9B46-F21A53EE68C0}"/>
              </a:ext>
            </a:extLst>
          </p:cNvPr>
          <p:cNvSpPr/>
          <p:nvPr/>
        </p:nvSpPr>
        <p:spPr>
          <a:xfrm>
            <a:off x="2062100" y="5662989"/>
            <a:ext cx="59935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376092"/>
                </a:solidFill>
              </a:rPr>
              <a:t>https://</a:t>
            </a:r>
            <a:r>
              <a:rPr lang="en-US" dirty="0" err="1">
                <a:solidFill>
                  <a:srgbClr val="376092"/>
                </a:solidFill>
              </a:rPr>
              <a:t>www.egi.eu</a:t>
            </a:r>
            <a:r>
              <a:rPr lang="en-US" dirty="0">
                <a:solidFill>
                  <a:srgbClr val="376092"/>
                </a:solidFill>
              </a:rPr>
              <a:t>/about/</a:t>
            </a:r>
            <a:r>
              <a:rPr lang="en-US" dirty="0" err="1">
                <a:solidFill>
                  <a:srgbClr val="376092"/>
                </a:solidFill>
              </a:rPr>
              <a:t>egi</a:t>
            </a:r>
            <a:r>
              <a:rPr lang="en-US" dirty="0">
                <a:solidFill>
                  <a:srgbClr val="376092"/>
                </a:solidFill>
              </a:rPr>
              <a:t>-foundation/team/</a:t>
            </a:r>
            <a:r>
              <a:rPr lang="en-US" dirty="0" err="1">
                <a:solidFill>
                  <a:srgbClr val="376092"/>
                </a:solidFill>
              </a:rPr>
              <a:t>sy-holsinger</a:t>
            </a:r>
            <a:r>
              <a:rPr lang="en-US" dirty="0">
                <a:solidFill>
                  <a:srgbClr val="376092"/>
                </a:solidFill>
              </a:rPr>
              <a:t>/</a:t>
            </a:r>
          </a:p>
          <a:p>
            <a:pPr algn="ctr"/>
            <a:r>
              <a:rPr lang="en-US" dirty="0">
                <a:solidFill>
                  <a:srgbClr val="376092"/>
                </a:solidFill>
              </a:rPr>
              <a:t>https://</a:t>
            </a:r>
            <a:r>
              <a:rPr lang="en-US" dirty="0" err="1">
                <a:solidFill>
                  <a:srgbClr val="376092"/>
                </a:solidFill>
              </a:rPr>
              <a:t>www.linkedin.com</a:t>
            </a:r>
            <a:r>
              <a:rPr lang="en-US" dirty="0">
                <a:solidFill>
                  <a:srgbClr val="376092"/>
                </a:solidFill>
              </a:rPr>
              <a:t>/in/</a:t>
            </a:r>
            <a:r>
              <a:rPr lang="en-US" dirty="0" err="1">
                <a:solidFill>
                  <a:srgbClr val="376092"/>
                </a:solidFill>
              </a:rPr>
              <a:t>syholsinger</a:t>
            </a:r>
            <a:r>
              <a:rPr lang="en-US" dirty="0">
                <a:solidFill>
                  <a:srgbClr val="376092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068722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30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3" y="620688"/>
            <a:ext cx="8476885" cy="576064"/>
          </a:xfrm>
        </p:spPr>
        <p:txBody>
          <a:bodyPr>
            <a:normAutofit/>
          </a:bodyPr>
          <a:lstStyle/>
          <a:p>
            <a:r>
              <a:rPr lang="en-US" sz="2400" dirty="0"/>
              <a:t>Key concepts: Service Portfolio vs. Service Catalogue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457200" y="1696598"/>
            <a:ext cx="8229600" cy="4626019"/>
          </a:xfrm>
        </p:spPr>
        <p:txBody>
          <a:bodyPr/>
          <a:lstStyle/>
          <a:p>
            <a:r>
              <a:rPr lang="en-GB"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en-GB" dirty="0">
                <a:latin typeface="Calibri" charset="0"/>
                <a:ea typeface="Calibri" charset="0"/>
                <a:cs typeface="Calibri" charset="0"/>
              </a:rPr>
              <a:t>service portfolio is the basis for the service catalogue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772097" y="2351071"/>
            <a:ext cx="5752231" cy="3814233"/>
            <a:chOff x="1422051" y="2721935"/>
            <a:chExt cx="5752231" cy="381423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42"/>
            <a:stretch/>
          </p:blipFill>
          <p:spPr>
            <a:xfrm>
              <a:off x="1422051" y="2721935"/>
              <a:ext cx="4412601" cy="3814233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5879094" y="4724887"/>
              <a:ext cx="1295188" cy="1011282"/>
              <a:chOff x="5879094" y="4724887"/>
              <a:chExt cx="1295188" cy="1011282"/>
            </a:xfrm>
          </p:grpSpPr>
          <p:pic>
            <p:nvPicPr>
              <p:cNvPr id="14" name="Picture 109" descr="m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378541" y="4724887"/>
                <a:ext cx="500945" cy="696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Rectangle 76"/>
              <p:cNvSpPr>
                <a:spLocks/>
              </p:cNvSpPr>
              <p:nvPr/>
            </p:nvSpPr>
            <p:spPr bwMode="auto">
              <a:xfrm>
                <a:off x="6083744" y="5459170"/>
                <a:ext cx="1090538" cy="2769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8" bIns="0">
                <a:spAutoFit/>
              </a:bodyPr>
              <a:lstStyle/>
              <a:p>
                <a:pPr marL="40182" algn="ctr"/>
                <a:r>
                  <a:rPr lang="en-US" b="1" dirty="0">
                    <a:latin typeface="+mj-lt"/>
                    <a:sym typeface="Arial" charset="0"/>
                  </a:rPr>
                  <a:t>Customer</a:t>
                </a:r>
              </a:p>
            </p:txBody>
          </p:sp>
          <p:sp>
            <p:nvSpPr>
              <p:cNvPr id="16" name="Pfeil nach unten 12"/>
              <p:cNvSpPr/>
              <p:nvPr/>
            </p:nvSpPr>
            <p:spPr>
              <a:xfrm rot="16200000">
                <a:off x="5923448" y="4841759"/>
                <a:ext cx="374176" cy="462884"/>
              </a:xfrm>
              <a:prstGeom prst="downArrow">
                <a:avLst/>
              </a:prstGeom>
              <a:noFill/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1450" indent="-171450" algn="ctr">
                  <a:buFont typeface="Arial" panose="020B0604020202020204" pitchFamily="34" charset="0"/>
                  <a:buChar char="•"/>
                </a:pPr>
                <a:endParaRPr lang="de-DE" sz="14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251520" y="6448251"/>
            <a:ext cx="2133600" cy="365125"/>
          </a:xfrm>
        </p:spPr>
        <p:txBody>
          <a:bodyPr/>
          <a:lstStyle/>
          <a:p>
            <a:r>
              <a:rPr lang="en-US" sz="1300" dirty="0">
                <a:latin typeface="Calibri" charset="0"/>
                <a:ea typeface="Calibri" charset="0"/>
                <a:cs typeface="Calibri" charset="0"/>
              </a:rPr>
              <a:t>20 March 2018</a:t>
            </a:r>
          </a:p>
        </p:txBody>
      </p:sp>
    </p:spTree>
    <p:extLst>
      <p:ext uri="{BB962C8B-B14F-4D97-AF65-F5344CB8AC3E}">
        <p14:creationId xmlns:p14="http://schemas.microsoft.com/office/powerpoint/2010/main" val="27770858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31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3" y="620688"/>
            <a:ext cx="8476885" cy="576064"/>
          </a:xfrm>
        </p:spPr>
        <p:txBody>
          <a:bodyPr/>
          <a:lstStyle/>
          <a:p>
            <a:r>
              <a:rPr lang="en-US" dirty="0"/>
              <a:t>Key concepts: SLA vs. OLA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874005" y="1646333"/>
            <a:ext cx="7438430" cy="4086923"/>
            <a:chOff x="874005" y="1960116"/>
            <a:chExt cx="7438430" cy="4086923"/>
          </a:xfrm>
        </p:grpSpPr>
        <p:sp>
          <p:nvSpPr>
            <p:cNvPr id="18" name="Rectangle 58"/>
            <p:cNvSpPr>
              <a:spLocks/>
            </p:cNvSpPr>
            <p:nvPr/>
          </p:nvSpPr>
          <p:spPr bwMode="auto">
            <a:xfrm>
              <a:off x="5038499" y="5469958"/>
              <a:ext cx="1903140" cy="48220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9" name="Rectangle 12"/>
            <p:cNvSpPr>
              <a:spLocks/>
            </p:cNvSpPr>
            <p:nvPr/>
          </p:nvSpPr>
          <p:spPr bwMode="auto">
            <a:xfrm>
              <a:off x="1270350" y="5472190"/>
              <a:ext cx="3079626" cy="47997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20" name="Rectangle 1"/>
            <p:cNvSpPr>
              <a:spLocks/>
            </p:cNvSpPr>
            <p:nvPr/>
          </p:nvSpPr>
          <p:spPr bwMode="auto">
            <a:xfrm>
              <a:off x="933166" y="3641130"/>
              <a:ext cx="7329041" cy="122336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21" name="Line 2"/>
            <p:cNvSpPr>
              <a:spLocks noChangeShapeType="1"/>
            </p:cNvSpPr>
            <p:nvPr/>
          </p:nvSpPr>
          <p:spPr bwMode="auto">
            <a:xfrm flipH="1">
              <a:off x="4193617" y="2027089"/>
              <a:ext cx="6697" cy="23183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64291" tIns="32146" rIns="64291" bIns="32146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" name="Line 3"/>
            <p:cNvSpPr>
              <a:spLocks noChangeShapeType="1"/>
            </p:cNvSpPr>
            <p:nvPr/>
          </p:nvSpPr>
          <p:spPr bwMode="auto">
            <a:xfrm flipH="1">
              <a:off x="1916547" y="2067272"/>
              <a:ext cx="1408658" cy="13617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64291" tIns="32146" rIns="64291" bIns="32146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" name="Line 4"/>
            <p:cNvSpPr>
              <a:spLocks noChangeShapeType="1"/>
            </p:cNvSpPr>
            <p:nvPr/>
          </p:nvSpPr>
          <p:spPr bwMode="auto">
            <a:xfrm>
              <a:off x="5183697" y="2098526"/>
              <a:ext cx="1322710" cy="13115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64291" tIns="32146" rIns="64291" bIns="32146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" name="Rectangle 9"/>
            <p:cNvSpPr>
              <a:spLocks/>
            </p:cNvSpPr>
            <p:nvPr/>
          </p:nvSpPr>
          <p:spPr bwMode="auto">
            <a:xfrm>
              <a:off x="2048260" y="2513757"/>
              <a:ext cx="4054078" cy="36611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endParaRPr lang="de-DE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5" name="Line 10"/>
            <p:cNvSpPr>
              <a:spLocks noChangeShapeType="1"/>
            </p:cNvSpPr>
            <p:nvPr/>
          </p:nvSpPr>
          <p:spPr bwMode="auto">
            <a:xfrm>
              <a:off x="5535213" y="4473823"/>
              <a:ext cx="3348" cy="13617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64291" tIns="32146" rIns="64291" bIns="32146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" name="Line 11"/>
            <p:cNvSpPr>
              <a:spLocks noChangeShapeType="1"/>
            </p:cNvSpPr>
            <p:nvPr/>
          </p:nvSpPr>
          <p:spPr bwMode="auto">
            <a:xfrm flipH="1">
              <a:off x="3732711" y="4429175"/>
              <a:ext cx="6697" cy="15559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64291" tIns="32146" rIns="64291" bIns="32146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7" name="Rectangle 12"/>
            <p:cNvSpPr>
              <a:spLocks/>
            </p:cNvSpPr>
            <p:nvPr/>
          </p:nvSpPr>
          <p:spPr bwMode="auto">
            <a:xfrm>
              <a:off x="1210075" y="5564836"/>
              <a:ext cx="3079626" cy="479971"/>
            </a:xfrm>
            <a:prstGeom prst="rect">
              <a:avLst/>
            </a:prstGeom>
            <a:ln>
              <a:solidFill>
                <a:srgbClr val="8064A2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28" name="Rectangle 13"/>
            <p:cNvSpPr>
              <a:spLocks/>
            </p:cNvSpPr>
            <p:nvPr/>
          </p:nvSpPr>
          <p:spPr bwMode="auto">
            <a:xfrm>
              <a:off x="1210075" y="5692084"/>
              <a:ext cx="3074045" cy="2616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8" bIns="0">
              <a:spAutoFit/>
            </a:bodyPr>
            <a:lstStyle/>
            <a:p>
              <a:pPr marL="40182" algn="ctr"/>
              <a:r>
                <a:rPr lang="en-US" sz="1700">
                  <a:latin typeface="+mj-lt"/>
                  <a:sym typeface="Arial" charset="0"/>
                </a:rPr>
                <a:t>Internal groups </a:t>
              </a:r>
              <a:r>
                <a:rPr lang="en-US" sz="1200">
                  <a:latin typeface="+mj-lt"/>
                  <a:sym typeface="Arial" charset="0"/>
                </a:rPr>
                <a:t>or federation members</a:t>
              </a:r>
            </a:p>
          </p:txBody>
        </p:sp>
        <p:grpSp>
          <p:nvGrpSpPr>
            <p:cNvPr id="29" name="Group 14"/>
            <p:cNvGrpSpPr>
              <a:grpSpLocks/>
            </p:cNvGrpSpPr>
            <p:nvPr/>
          </p:nvGrpSpPr>
          <p:grpSpPr bwMode="auto">
            <a:xfrm>
              <a:off x="1225702" y="4637274"/>
              <a:ext cx="3458021" cy="611684"/>
              <a:chOff x="0" y="0"/>
              <a:chExt cx="3097" cy="547"/>
            </a:xfrm>
            <a:solidFill>
              <a:schemeClr val="tx2">
                <a:lumMod val="60000"/>
                <a:lumOff val="40000"/>
              </a:schemeClr>
            </a:solidFill>
          </p:grpSpPr>
          <p:grpSp>
            <p:nvGrpSpPr>
              <p:cNvPr id="60" name="Group 15"/>
              <p:cNvGrpSpPr>
                <a:grpSpLocks/>
              </p:cNvGrpSpPr>
              <p:nvPr/>
            </p:nvGrpSpPr>
            <p:grpSpPr bwMode="auto">
              <a:xfrm>
                <a:off x="116" y="0"/>
                <a:ext cx="2981" cy="407"/>
                <a:chOff x="0" y="0"/>
                <a:chExt cx="2981" cy="407"/>
              </a:xfrm>
              <a:grpFill/>
            </p:grpSpPr>
            <p:sp>
              <p:nvSpPr>
                <p:cNvPr id="67" name="Rectangle 16"/>
                <p:cNvSpPr>
                  <a:spLocks/>
                </p:cNvSpPr>
                <p:nvPr/>
              </p:nvSpPr>
              <p:spPr bwMode="auto">
                <a:xfrm>
                  <a:off x="0" y="0"/>
                  <a:ext cx="2981" cy="407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lang="de-DE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68" name="Rectangle 17"/>
                <p:cNvSpPr>
                  <a:spLocks/>
                </p:cNvSpPr>
                <p:nvPr/>
              </p:nvSpPr>
              <p:spPr bwMode="auto">
                <a:xfrm>
                  <a:off x="0" y="44"/>
                  <a:ext cx="0" cy="248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endParaRPr lang="de-DE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61" name="Group 18"/>
              <p:cNvGrpSpPr>
                <a:grpSpLocks/>
              </p:cNvGrpSpPr>
              <p:nvPr/>
            </p:nvGrpSpPr>
            <p:grpSpPr bwMode="auto">
              <a:xfrm>
                <a:off x="62" y="52"/>
                <a:ext cx="2981" cy="408"/>
                <a:chOff x="0" y="0"/>
                <a:chExt cx="2981" cy="407"/>
              </a:xfrm>
              <a:grpFill/>
            </p:grpSpPr>
            <p:sp>
              <p:nvSpPr>
                <p:cNvPr id="65" name="Rectangle 19"/>
                <p:cNvSpPr>
                  <a:spLocks/>
                </p:cNvSpPr>
                <p:nvPr/>
              </p:nvSpPr>
              <p:spPr bwMode="auto">
                <a:xfrm>
                  <a:off x="0" y="0"/>
                  <a:ext cx="2981" cy="407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lang="de-DE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66" name="Rectangle 20"/>
                <p:cNvSpPr>
                  <a:spLocks/>
                </p:cNvSpPr>
                <p:nvPr/>
              </p:nvSpPr>
              <p:spPr bwMode="auto">
                <a:xfrm>
                  <a:off x="0" y="44"/>
                  <a:ext cx="0" cy="247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endParaRPr lang="de-DE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62" name="Group 21"/>
              <p:cNvGrpSpPr>
                <a:grpSpLocks/>
              </p:cNvGrpSpPr>
              <p:nvPr/>
            </p:nvGrpSpPr>
            <p:grpSpPr bwMode="auto">
              <a:xfrm>
                <a:off x="0" y="139"/>
                <a:ext cx="2981" cy="408"/>
                <a:chOff x="0" y="0"/>
                <a:chExt cx="2981" cy="407"/>
              </a:xfrm>
              <a:grpFill/>
            </p:grpSpPr>
            <p:sp>
              <p:nvSpPr>
                <p:cNvPr id="63" name="Rectangle 22"/>
                <p:cNvSpPr>
                  <a:spLocks/>
                </p:cNvSpPr>
                <p:nvPr/>
              </p:nvSpPr>
              <p:spPr bwMode="auto">
                <a:xfrm>
                  <a:off x="0" y="0"/>
                  <a:ext cx="2981" cy="407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lang="de-DE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64" name="Rectangle 23"/>
                <p:cNvSpPr>
                  <a:spLocks/>
                </p:cNvSpPr>
                <p:nvPr/>
              </p:nvSpPr>
              <p:spPr bwMode="auto">
                <a:xfrm>
                  <a:off x="0" y="85"/>
                  <a:ext cx="2964" cy="220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57799" bIns="0">
                  <a:spAutoFit/>
                </a:bodyPr>
                <a:lstStyle/>
                <a:p>
                  <a:pPr marL="40182" algn="ctr">
                    <a:defRPr/>
                  </a:pPr>
                  <a:r>
                    <a:rPr lang="en-US" sz="1600">
                      <a:solidFill>
                        <a:schemeClr val="bg1"/>
                      </a:solidFill>
                      <a:latin typeface="+mj-lt"/>
                      <a:sym typeface="Arial" charset="0"/>
                    </a:rPr>
                    <a:t>Operational level agreements (OLAs)</a:t>
                  </a:r>
                </a:p>
              </p:txBody>
            </p:sp>
          </p:grpSp>
        </p:grpSp>
        <p:sp>
          <p:nvSpPr>
            <p:cNvPr id="30" name="Line 37"/>
            <p:cNvSpPr>
              <a:spLocks noChangeShapeType="1"/>
            </p:cNvSpPr>
            <p:nvPr/>
          </p:nvSpPr>
          <p:spPr bwMode="auto">
            <a:xfrm>
              <a:off x="1923244" y="3511649"/>
              <a:ext cx="1334988" cy="9889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64291" tIns="32146" rIns="64291" bIns="32146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" name="Line 38"/>
            <p:cNvSpPr>
              <a:spLocks noChangeShapeType="1"/>
            </p:cNvSpPr>
            <p:nvPr/>
          </p:nvSpPr>
          <p:spPr bwMode="auto">
            <a:xfrm flipH="1">
              <a:off x="5563208" y="3523927"/>
              <a:ext cx="908596" cy="799207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" name="Oval 40"/>
            <p:cNvSpPr>
              <a:spLocks/>
            </p:cNvSpPr>
            <p:nvPr/>
          </p:nvSpPr>
          <p:spPr bwMode="auto">
            <a:xfrm>
              <a:off x="1147478" y="3132138"/>
              <a:ext cx="1843980" cy="69316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de-DE">
                  <a:latin typeface="+mj-lt"/>
                </a:rPr>
                <a:t>Service A</a:t>
              </a:r>
            </a:p>
          </p:txBody>
        </p:sp>
        <p:grpSp>
          <p:nvGrpSpPr>
            <p:cNvPr id="33" name="Group 43"/>
            <p:cNvGrpSpPr>
              <a:grpSpLocks/>
            </p:cNvGrpSpPr>
            <p:nvPr/>
          </p:nvGrpSpPr>
          <p:grpSpPr bwMode="auto">
            <a:xfrm>
              <a:off x="3674905" y="4029571"/>
              <a:ext cx="2597097" cy="345614"/>
              <a:chOff x="0" y="0"/>
              <a:chExt cx="2326" cy="309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58" name="Rectangle 44"/>
              <p:cNvSpPr>
                <a:spLocks/>
              </p:cNvSpPr>
              <p:nvPr/>
            </p:nvSpPr>
            <p:spPr bwMode="auto">
              <a:xfrm>
                <a:off x="0" y="9"/>
                <a:ext cx="2326" cy="30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/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9" name="Rectangle 45"/>
              <p:cNvSpPr>
                <a:spLocks/>
              </p:cNvSpPr>
              <p:nvPr/>
            </p:nvSpPr>
            <p:spPr bwMode="auto">
              <a:xfrm>
                <a:off x="0" y="0"/>
                <a:ext cx="0" cy="248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>
                <a:spAutoFit/>
              </a:bodyPr>
              <a:lstStyle/>
              <a:p>
                <a:endParaRPr lang="de-DE">
                  <a:latin typeface="+mj-lt"/>
                </a:endParaRPr>
              </a:p>
            </p:txBody>
          </p:sp>
        </p:grpSp>
        <p:grpSp>
          <p:nvGrpSpPr>
            <p:cNvPr id="34" name="Group 46"/>
            <p:cNvGrpSpPr>
              <a:grpSpLocks/>
            </p:cNvGrpSpPr>
            <p:nvPr/>
          </p:nvGrpSpPr>
          <p:grpSpPr bwMode="auto">
            <a:xfrm>
              <a:off x="3041820" y="4115695"/>
              <a:ext cx="2689771" cy="335548"/>
              <a:chOff x="0" y="-13"/>
              <a:chExt cx="2409" cy="3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56" name="Rectangle 47"/>
              <p:cNvSpPr>
                <a:spLocks/>
              </p:cNvSpPr>
              <p:nvPr/>
            </p:nvSpPr>
            <p:spPr bwMode="auto">
              <a:xfrm>
                <a:off x="83" y="-13"/>
                <a:ext cx="2326" cy="30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/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7" name="Rectangle 48"/>
              <p:cNvSpPr>
                <a:spLocks/>
              </p:cNvSpPr>
              <p:nvPr/>
            </p:nvSpPr>
            <p:spPr bwMode="auto">
              <a:xfrm>
                <a:off x="0" y="0"/>
                <a:ext cx="0" cy="248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>
                <a:spAutoFit/>
              </a:bodyPr>
              <a:lstStyle/>
              <a:p>
                <a:endParaRPr lang="de-DE">
                  <a:latin typeface="+mj-lt"/>
                </a:endParaRPr>
              </a:p>
            </p:txBody>
          </p:sp>
        </p:grpSp>
        <p:grpSp>
          <p:nvGrpSpPr>
            <p:cNvPr id="35" name="Group 49"/>
            <p:cNvGrpSpPr>
              <a:grpSpLocks/>
            </p:cNvGrpSpPr>
            <p:nvPr/>
          </p:nvGrpSpPr>
          <p:grpSpPr bwMode="auto">
            <a:xfrm>
              <a:off x="2629813" y="4200700"/>
              <a:ext cx="2597097" cy="335548"/>
              <a:chOff x="21" y="-27"/>
              <a:chExt cx="2326" cy="3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54" name="Rectangle 50"/>
              <p:cNvSpPr>
                <a:spLocks/>
              </p:cNvSpPr>
              <p:nvPr/>
            </p:nvSpPr>
            <p:spPr bwMode="auto">
              <a:xfrm>
                <a:off x="21" y="-27"/>
                <a:ext cx="2326" cy="30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/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5" name="Rectangle 51"/>
              <p:cNvSpPr>
                <a:spLocks/>
              </p:cNvSpPr>
              <p:nvPr/>
            </p:nvSpPr>
            <p:spPr bwMode="auto">
              <a:xfrm>
                <a:off x="54" y="11"/>
                <a:ext cx="2293" cy="232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57799" bIns="0">
                <a:spAutoFit/>
              </a:bodyPr>
              <a:lstStyle/>
              <a:p>
                <a:pPr marL="40182" algn="ctr"/>
                <a:r>
                  <a:rPr lang="en-US" sz="1700">
                    <a:latin typeface="+mj-lt"/>
                    <a:sym typeface="Arial" charset="0"/>
                  </a:rPr>
                  <a:t>Service components</a:t>
                </a:r>
              </a:p>
            </p:txBody>
          </p:sp>
        </p:grpSp>
        <p:sp>
          <p:nvSpPr>
            <p:cNvPr id="36" name="Rectangle 52"/>
            <p:cNvSpPr>
              <a:spLocks/>
            </p:cNvSpPr>
            <p:nvPr/>
          </p:nvSpPr>
          <p:spPr bwMode="auto">
            <a:xfrm>
              <a:off x="1984636" y="2589659"/>
              <a:ext cx="4054078" cy="36611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endParaRPr lang="de-DE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7" name="Rectangle 53"/>
            <p:cNvSpPr>
              <a:spLocks/>
            </p:cNvSpPr>
            <p:nvPr/>
          </p:nvSpPr>
          <p:spPr bwMode="auto">
            <a:xfrm>
              <a:off x="1929941" y="2665561"/>
              <a:ext cx="4049613" cy="3393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40182" algn="ctr"/>
              <a:r>
                <a:rPr lang="en-US">
                  <a:solidFill>
                    <a:schemeClr val="bg1"/>
                  </a:solidFill>
                  <a:latin typeface="+mj-lt"/>
                  <a:sym typeface="Arial" charset="0"/>
                </a:rPr>
                <a:t>Service level agreements (SLAs)</a:t>
              </a:r>
            </a:p>
          </p:txBody>
        </p:sp>
        <p:sp>
          <p:nvSpPr>
            <p:cNvPr id="38" name="Rectangle 55"/>
            <p:cNvSpPr>
              <a:spLocks/>
            </p:cNvSpPr>
            <p:nvPr/>
          </p:nvSpPr>
          <p:spPr bwMode="auto">
            <a:xfrm>
              <a:off x="874005" y="1960116"/>
              <a:ext cx="7438430" cy="3393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17859" tIns="17859" rIns="58497" bIns="17859" anchor="ctr"/>
            <a:lstStyle/>
            <a:p>
              <a:pPr marL="22323" algn="ctr"/>
              <a:r>
                <a:rPr lang="en-US" sz="1700">
                  <a:latin typeface="+mj-lt"/>
                  <a:sym typeface="Arial" charset="0"/>
                </a:rPr>
                <a:t>Customer</a:t>
              </a:r>
            </a:p>
          </p:txBody>
        </p:sp>
        <p:sp>
          <p:nvSpPr>
            <p:cNvPr id="39" name="Rectangle 58"/>
            <p:cNvSpPr>
              <a:spLocks/>
            </p:cNvSpPr>
            <p:nvPr/>
          </p:nvSpPr>
          <p:spPr bwMode="auto">
            <a:xfrm>
              <a:off x="4998316" y="5564836"/>
              <a:ext cx="1903140" cy="48220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40" name="Rectangle 59"/>
            <p:cNvSpPr>
              <a:spLocks/>
            </p:cNvSpPr>
            <p:nvPr/>
          </p:nvSpPr>
          <p:spPr bwMode="auto">
            <a:xfrm>
              <a:off x="4998316" y="5692084"/>
              <a:ext cx="1898675" cy="2600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8" bIns="0">
              <a:spAutoFit/>
            </a:bodyPr>
            <a:lstStyle/>
            <a:p>
              <a:pPr marL="40182" algn="ctr"/>
              <a:r>
                <a:rPr lang="en-US" sz="1700">
                  <a:latin typeface="+mj-lt"/>
                  <a:sym typeface="Arial" charset="0"/>
                </a:rPr>
                <a:t>Suppliers</a:t>
              </a:r>
            </a:p>
          </p:txBody>
        </p:sp>
        <p:grpSp>
          <p:nvGrpSpPr>
            <p:cNvPr id="41" name="Group 60"/>
            <p:cNvGrpSpPr>
              <a:grpSpLocks/>
            </p:cNvGrpSpPr>
            <p:nvPr/>
          </p:nvGrpSpPr>
          <p:grpSpPr bwMode="auto">
            <a:xfrm>
              <a:off x="4991618" y="4772326"/>
              <a:ext cx="3174593" cy="473276"/>
              <a:chOff x="0" y="0"/>
              <a:chExt cx="1745" cy="423"/>
            </a:xfrm>
            <a:solidFill>
              <a:schemeClr val="tx2">
                <a:lumMod val="60000"/>
                <a:lumOff val="40000"/>
              </a:schemeClr>
            </a:solidFill>
          </p:grpSpPr>
          <p:grpSp>
            <p:nvGrpSpPr>
              <p:cNvPr id="45" name="Group 61"/>
              <p:cNvGrpSpPr>
                <a:grpSpLocks/>
              </p:cNvGrpSpPr>
              <p:nvPr/>
            </p:nvGrpSpPr>
            <p:grpSpPr bwMode="auto">
              <a:xfrm>
                <a:off x="71" y="0"/>
                <a:ext cx="1674" cy="327"/>
                <a:chOff x="0" y="0"/>
                <a:chExt cx="1674" cy="327"/>
              </a:xfrm>
              <a:grpFill/>
            </p:grpSpPr>
            <p:sp>
              <p:nvSpPr>
                <p:cNvPr id="52" name="Rectangle 62"/>
                <p:cNvSpPr>
                  <a:spLocks/>
                </p:cNvSpPr>
                <p:nvPr/>
              </p:nvSpPr>
              <p:spPr bwMode="auto">
                <a:xfrm>
                  <a:off x="0" y="0"/>
                  <a:ext cx="1674" cy="327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lang="de-DE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53" name="Rectangle 63"/>
                <p:cNvSpPr>
                  <a:spLocks/>
                </p:cNvSpPr>
                <p:nvPr/>
              </p:nvSpPr>
              <p:spPr bwMode="auto">
                <a:xfrm>
                  <a:off x="0" y="4"/>
                  <a:ext cx="0" cy="248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endParaRPr lang="de-DE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46" name="Group 64"/>
              <p:cNvGrpSpPr>
                <a:grpSpLocks/>
              </p:cNvGrpSpPr>
              <p:nvPr/>
            </p:nvGrpSpPr>
            <p:grpSpPr bwMode="auto">
              <a:xfrm>
                <a:off x="38" y="42"/>
                <a:ext cx="1674" cy="327"/>
                <a:chOff x="0" y="0"/>
                <a:chExt cx="1674" cy="327"/>
              </a:xfrm>
              <a:grpFill/>
            </p:grpSpPr>
            <p:sp>
              <p:nvSpPr>
                <p:cNvPr id="50" name="Rectangle 65"/>
                <p:cNvSpPr>
                  <a:spLocks/>
                </p:cNvSpPr>
                <p:nvPr/>
              </p:nvSpPr>
              <p:spPr bwMode="auto">
                <a:xfrm>
                  <a:off x="0" y="0"/>
                  <a:ext cx="1674" cy="327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lang="de-DE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51" name="Rectangle 66"/>
                <p:cNvSpPr>
                  <a:spLocks/>
                </p:cNvSpPr>
                <p:nvPr/>
              </p:nvSpPr>
              <p:spPr bwMode="auto">
                <a:xfrm>
                  <a:off x="0" y="4"/>
                  <a:ext cx="0" cy="248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endParaRPr lang="de-DE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47" name="Group 67"/>
              <p:cNvGrpSpPr>
                <a:grpSpLocks/>
              </p:cNvGrpSpPr>
              <p:nvPr/>
            </p:nvGrpSpPr>
            <p:grpSpPr bwMode="auto">
              <a:xfrm>
                <a:off x="0" y="94"/>
                <a:ext cx="1674" cy="329"/>
                <a:chOff x="0" y="0"/>
                <a:chExt cx="1674" cy="327"/>
              </a:xfrm>
              <a:grpFill/>
            </p:grpSpPr>
            <p:sp>
              <p:nvSpPr>
                <p:cNvPr id="48" name="Rectangle 68"/>
                <p:cNvSpPr>
                  <a:spLocks/>
                </p:cNvSpPr>
                <p:nvPr/>
              </p:nvSpPr>
              <p:spPr bwMode="auto">
                <a:xfrm>
                  <a:off x="0" y="0"/>
                  <a:ext cx="1674" cy="327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lang="de-DE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49" name="Rectangle 69"/>
                <p:cNvSpPr>
                  <a:spLocks/>
                </p:cNvSpPr>
                <p:nvPr/>
              </p:nvSpPr>
              <p:spPr bwMode="auto">
                <a:xfrm>
                  <a:off x="0" y="55"/>
                  <a:ext cx="1616" cy="232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57799" bIns="0">
                  <a:spAutoFit/>
                </a:bodyPr>
                <a:lstStyle/>
                <a:p>
                  <a:pPr marL="40182" algn="ctr">
                    <a:defRPr/>
                  </a:pPr>
                  <a:r>
                    <a:rPr lang="en-US" sz="1700">
                      <a:solidFill>
                        <a:schemeClr val="bg1"/>
                      </a:solidFill>
                      <a:latin typeface="+mj-lt"/>
                      <a:sym typeface="Arial" charset="0"/>
                    </a:rPr>
                    <a:t>Underpinning agreements (UAs)</a:t>
                  </a:r>
                </a:p>
              </p:txBody>
            </p:sp>
          </p:grpSp>
        </p:grpSp>
        <p:sp>
          <p:nvSpPr>
            <p:cNvPr id="42" name="Oval 71"/>
            <p:cNvSpPr>
              <a:spLocks/>
            </p:cNvSpPr>
            <p:nvPr/>
          </p:nvSpPr>
          <p:spPr bwMode="auto">
            <a:xfrm>
              <a:off x="3276092" y="3125441"/>
              <a:ext cx="1843980" cy="69428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de-DE">
                  <a:latin typeface="+mj-lt"/>
                </a:rPr>
                <a:t>Service B</a:t>
              </a:r>
            </a:p>
          </p:txBody>
        </p:sp>
        <p:sp>
          <p:nvSpPr>
            <p:cNvPr id="43" name="Oval 74"/>
            <p:cNvSpPr>
              <a:spLocks/>
            </p:cNvSpPr>
            <p:nvPr/>
          </p:nvSpPr>
          <p:spPr bwMode="auto">
            <a:xfrm>
              <a:off x="5404707" y="3119859"/>
              <a:ext cx="1845096" cy="69316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de-DE">
                  <a:latin typeface="+mj-lt"/>
                </a:rPr>
                <a:t>Service C</a:t>
              </a:r>
            </a:p>
          </p:txBody>
        </p:sp>
        <p:sp>
          <p:nvSpPr>
            <p:cNvPr id="44" name="Rectangle 76"/>
            <p:cNvSpPr>
              <a:spLocks/>
            </p:cNvSpPr>
            <p:nvPr/>
          </p:nvSpPr>
          <p:spPr bwMode="auto">
            <a:xfrm>
              <a:off x="7075674" y="3983806"/>
              <a:ext cx="1090538" cy="5190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8" bIns="0">
              <a:spAutoFit/>
            </a:bodyPr>
            <a:lstStyle/>
            <a:p>
              <a:pPr marL="40182" algn="r"/>
              <a:r>
                <a:rPr lang="en-US" sz="1700">
                  <a:latin typeface="+mj-lt"/>
                  <a:sym typeface="Arial" charset="0"/>
                </a:rPr>
                <a:t>(IT) service </a:t>
              </a:r>
            </a:p>
            <a:p>
              <a:pPr marL="40182" algn="r"/>
              <a:r>
                <a:rPr lang="en-US" sz="1700">
                  <a:latin typeface="+mj-lt"/>
                  <a:sym typeface="Arial" charset="0"/>
                </a:rPr>
                <a:t>provider</a:t>
              </a:r>
            </a:p>
          </p:txBody>
        </p:sp>
      </p:grpSp>
      <p:sp>
        <p:nvSpPr>
          <p:cNvPr id="71" name="Date Placeholder 1"/>
          <p:cNvSpPr>
            <a:spLocks noGrp="1"/>
          </p:cNvSpPr>
          <p:nvPr>
            <p:ph type="dt" sz="half" idx="10"/>
          </p:nvPr>
        </p:nvSpPr>
        <p:spPr>
          <a:xfrm>
            <a:off x="251520" y="6448251"/>
            <a:ext cx="2133600" cy="365125"/>
          </a:xfrm>
        </p:spPr>
        <p:txBody>
          <a:bodyPr/>
          <a:lstStyle/>
          <a:p>
            <a:r>
              <a:rPr lang="en-US" sz="1300" dirty="0">
                <a:latin typeface="Calibri" charset="0"/>
                <a:ea typeface="Calibri" charset="0"/>
                <a:cs typeface="Calibri" charset="0"/>
              </a:rPr>
              <a:t>20 March 2018</a:t>
            </a:r>
          </a:p>
        </p:txBody>
      </p:sp>
    </p:spTree>
    <p:extLst>
      <p:ext uri="{BB962C8B-B14F-4D97-AF65-F5344CB8AC3E}">
        <p14:creationId xmlns:p14="http://schemas.microsoft.com/office/powerpoint/2010/main" val="8797343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32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7664" y="2852936"/>
            <a:ext cx="612068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i="1" dirty="0">
                <a:latin typeface="Calibri" charset="0"/>
                <a:ea typeface="Calibri" charset="0"/>
                <a:cs typeface="Calibri" charset="0"/>
              </a:rPr>
              <a:t>Compatible with existing standards/frameworks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251520" y="6448251"/>
            <a:ext cx="2133600" cy="365125"/>
          </a:xfrm>
        </p:spPr>
        <p:txBody>
          <a:bodyPr/>
          <a:lstStyle/>
          <a:p>
            <a:r>
              <a:rPr lang="en-US" sz="1300" dirty="0">
                <a:latin typeface="Calibri" charset="0"/>
                <a:ea typeface="Calibri" charset="0"/>
                <a:cs typeface="Calibri" charset="0"/>
              </a:rPr>
              <a:t>20 March 2018</a:t>
            </a:r>
          </a:p>
        </p:txBody>
      </p:sp>
    </p:spTree>
    <p:extLst>
      <p:ext uri="{BB962C8B-B14F-4D97-AF65-F5344CB8AC3E}">
        <p14:creationId xmlns:p14="http://schemas.microsoft.com/office/powerpoint/2010/main" val="8581072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33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7155764" cy="576064"/>
          </a:xfrm>
        </p:spPr>
        <p:txBody>
          <a:bodyPr/>
          <a:lstStyle/>
          <a:p>
            <a:r>
              <a:rPr lang="en-US" dirty="0"/>
              <a:t>Third way for ITSM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27028" y="3029346"/>
            <a:ext cx="2711000" cy="292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‘Full’ commercial ITSM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8500" y="5188346"/>
            <a:ext cx="2393200" cy="762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No/little formal ITSM</a:t>
            </a:r>
          </a:p>
        </p:txBody>
      </p:sp>
      <p:pic>
        <p:nvPicPr>
          <p:cNvPr id="13" name="Picture 12" descr="aa053840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8793" y="1844824"/>
            <a:ext cx="790972" cy="235452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186334" y="4199345"/>
            <a:ext cx="2640424" cy="1751001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FitSM</a:t>
            </a:r>
            <a:r>
              <a:rPr lang="en-US" dirty="0"/>
              <a:t> Solution</a:t>
            </a:r>
          </a:p>
          <a:p>
            <a:pPr algn="ctr"/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More achievable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More suitable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Path to ‘full’ ITSM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Freely available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376680" y="5072971"/>
            <a:ext cx="2066921" cy="732293"/>
            <a:chOff x="6389865" y="5117073"/>
            <a:chExt cx="2622917" cy="929278"/>
          </a:xfrm>
        </p:grpSpPr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4167" y="5117073"/>
              <a:ext cx="687666" cy="92927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6389865" y="5284798"/>
              <a:ext cx="2622917" cy="468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latin typeface="Arial" charset="0"/>
                  <a:cs typeface="Arial" charset="0"/>
                </a:rPr>
                <a:t>ISO/IEC 20000</a:t>
              </a:r>
              <a:endParaRPr lang="en-US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3230542"/>
            <a:ext cx="1310009" cy="586571"/>
          </a:xfrm>
          <a:prstGeom prst="rect">
            <a:avLst/>
          </a:prstGeom>
        </p:spPr>
      </p:pic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251520" y="6448251"/>
            <a:ext cx="2133600" cy="365125"/>
          </a:xfrm>
        </p:spPr>
        <p:txBody>
          <a:bodyPr/>
          <a:lstStyle/>
          <a:p>
            <a:r>
              <a:rPr lang="en-US" sz="1300" dirty="0">
                <a:latin typeface="Calibri" charset="0"/>
                <a:ea typeface="Calibri" charset="0"/>
                <a:cs typeface="Calibri" charset="0"/>
              </a:rPr>
              <a:t>20 March 2018</a:t>
            </a:r>
          </a:p>
        </p:txBody>
      </p:sp>
    </p:spTree>
    <p:extLst>
      <p:ext uri="{BB962C8B-B14F-4D97-AF65-F5344CB8AC3E}">
        <p14:creationId xmlns:p14="http://schemas.microsoft.com/office/powerpoint/2010/main" val="8786348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34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7260698" cy="576064"/>
          </a:xfrm>
        </p:spPr>
        <p:txBody>
          <a:bodyPr/>
          <a:lstStyle/>
          <a:p>
            <a:r>
              <a:rPr lang="en-US" dirty="0"/>
              <a:t>Related standard and frameworks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xmlns="" id="{41DC5AB3-BB5E-4046-B858-888A9D306526}"/>
              </a:ext>
            </a:extLst>
          </p:cNvPr>
          <p:cNvSpPr>
            <a:spLocks/>
          </p:cNvSpPr>
          <p:nvPr/>
        </p:nvSpPr>
        <p:spPr bwMode="auto">
          <a:xfrm>
            <a:off x="5733573" y="3059590"/>
            <a:ext cx="1994669" cy="2817409"/>
          </a:xfrm>
          <a:prstGeom prst="rect">
            <a:avLst/>
          </a:prstGeom>
          <a:solidFill>
            <a:srgbClr val="EAEAEA"/>
          </a:solidFill>
          <a:ln w="12700">
            <a:noFill/>
            <a:prstDash val="sysDot"/>
            <a:miter lim="800000"/>
            <a:headEnd/>
            <a:tailEnd type="none" w="lg" len="sm"/>
          </a:ln>
        </p:spPr>
        <p:txBody>
          <a:bodyPr wrap="none" lIns="64291" tIns="32146" rIns="64291" bIns="32146" anchor="ctr"/>
          <a:lstStyle/>
          <a:p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xmlns="" id="{B60FFC7C-A9BE-A047-945E-DA0F4120241D}"/>
              </a:ext>
            </a:extLst>
          </p:cNvPr>
          <p:cNvSpPr>
            <a:spLocks/>
          </p:cNvSpPr>
          <p:nvPr/>
        </p:nvSpPr>
        <p:spPr bwMode="auto">
          <a:xfrm>
            <a:off x="1358448" y="3521630"/>
            <a:ext cx="1818909" cy="4297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64291" tIns="32146" rIns="64291" bIns="32146" anchor="ctr"/>
          <a:lstStyle/>
          <a:p>
            <a:pPr algn="ctr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ITIL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xmlns="" id="{2F5D2C6C-6511-CE4B-ACE9-0834D4DEC43F}"/>
              </a:ext>
            </a:extLst>
          </p:cNvPr>
          <p:cNvSpPr>
            <a:spLocks/>
          </p:cNvSpPr>
          <p:nvPr/>
        </p:nvSpPr>
        <p:spPr bwMode="auto">
          <a:xfrm>
            <a:off x="1364799" y="4484580"/>
            <a:ext cx="1818910" cy="4297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64291" tIns="32146" rIns="64291" bIns="32146" anchor="ctr"/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COBIT</a:t>
            </a: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xmlns="" id="{914FA63E-332F-C947-9D43-596995CE2039}"/>
              </a:ext>
            </a:extLst>
          </p:cNvPr>
          <p:cNvSpPr>
            <a:spLocks/>
          </p:cNvSpPr>
          <p:nvPr/>
        </p:nvSpPr>
        <p:spPr bwMode="auto">
          <a:xfrm>
            <a:off x="2551970" y="1595728"/>
            <a:ext cx="1645295" cy="42974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64291" tIns="32146" rIns="64291" bIns="32146" anchor="ctr"/>
          <a:lstStyle/>
          <a:p>
            <a:pPr algn="ctr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ISO 9000</a:t>
            </a:r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xmlns="" id="{598CFDF2-8DEA-FA40-9BAD-2D58627F4F23}"/>
              </a:ext>
            </a:extLst>
          </p:cNvPr>
          <p:cNvSpPr>
            <a:spLocks/>
          </p:cNvSpPr>
          <p:nvPr/>
        </p:nvSpPr>
        <p:spPr bwMode="auto">
          <a:xfrm>
            <a:off x="3594933" y="5447257"/>
            <a:ext cx="1818911" cy="42974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64291" tIns="32146" rIns="64291" bIns="32146" anchor="ctr"/>
          <a:lstStyle/>
          <a:p>
            <a:pPr algn="ctr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CMMI</a:t>
            </a:r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xmlns="" id="{0A762999-E5EB-894F-94AC-BE49DDCA7684}"/>
              </a:ext>
            </a:extLst>
          </p:cNvPr>
          <p:cNvSpPr>
            <a:spLocks/>
          </p:cNvSpPr>
          <p:nvPr/>
        </p:nvSpPr>
        <p:spPr bwMode="auto">
          <a:xfrm>
            <a:off x="5903973" y="5024572"/>
            <a:ext cx="1645295" cy="4297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64291" tIns="32146" rIns="64291" bIns="32146" anchor="ctr"/>
          <a:lstStyle/>
          <a:p>
            <a:pPr algn="ctr"/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Software engineering</a:t>
            </a:r>
            <a:b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maturity model</a:t>
            </a: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xmlns="" id="{9A059C24-BD77-8942-BD0C-037E34AE9720}"/>
              </a:ext>
            </a:extLst>
          </p:cNvPr>
          <p:cNvSpPr>
            <a:spLocks/>
          </p:cNvSpPr>
          <p:nvPr/>
        </p:nvSpPr>
        <p:spPr bwMode="auto">
          <a:xfrm>
            <a:off x="5916632" y="3458267"/>
            <a:ext cx="1645295" cy="4297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64291" tIns="32146" rIns="64291" bIns="32146" anchor="ctr"/>
          <a:lstStyle/>
          <a:p>
            <a:pPr algn="ctr"/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IT service management </a:t>
            </a:r>
            <a:b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standard / framework</a:t>
            </a:r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xmlns="" id="{88F2F545-3A2D-B645-8BC1-4BA19176C473}"/>
              </a:ext>
            </a:extLst>
          </p:cNvPr>
          <p:cNvSpPr>
            <a:spLocks/>
          </p:cNvSpPr>
          <p:nvPr/>
        </p:nvSpPr>
        <p:spPr bwMode="auto">
          <a:xfrm>
            <a:off x="5903973" y="3980368"/>
            <a:ext cx="1645295" cy="42974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64291" tIns="32146" rIns="64291" bIns="32146" anchor="ctr"/>
          <a:lstStyle/>
          <a:p>
            <a:pPr algn="ctr"/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Quality management</a:t>
            </a:r>
          </a:p>
          <a:p>
            <a:pPr algn="ctr"/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standard</a:t>
            </a:r>
          </a:p>
        </p:txBody>
      </p:sp>
      <p:sp>
        <p:nvSpPr>
          <p:cNvPr id="28" name="Line 27">
            <a:extLst>
              <a:ext uri="{FF2B5EF4-FFF2-40B4-BE49-F238E27FC236}">
                <a16:creationId xmlns:a16="http://schemas.microsoft.com/office/drawing/2014/main" xmlns="" id="{38A4C842-40DC-7B41-A563-0E8F9744D47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5837" y="5586376"/>
            <a:ext cx="1518047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 type="arrow" w="lg" len="lg"/>
          </a:ln>
        </p:spPr>
        <p:txBody>
          <a:bodyPr lIns="64291" tIns="32146" rIns="64291" bIns="32146"/>
          <a:lstStyle/>
          <a:p>
            <a:endParaRPr 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 Box 28">
            <a:extLst>
              <a:ext uri="{FF2B5EF4-FFF2-40B4-BE49-F238E27FC236}">
                <a16:creationId xmlns:a16="http://schemas.microsoft.com/office/drawing/2014/main" xmlns="" id="{372A957E-8835-5442-9245-465F9522272E}"/>
              </a:ext>
            </a:extLst>
          </p:cNvPr>
          <p:cNvSpPr txBox="1">
            <a:spLocks/>
          </p:cNvSpPr>
          <p:nvPr/>
        </p:nvSpPr>
        <p:spPr bwMode="auto">
          <a:xfrm>
            <a:off x="5733574" y="5602003"/>
            <a:ext cx="2075036" cy="226503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 type="none" w="lg" len="sm"/>
          </a:ln>
        </p:spPr>
        <p:txBody>
          <a:bodyPr lIns="64291" tIns="32146" rIns="64291" bIns="3214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i="1" dirty="0">
                <a:latin typeface="Calibri" panose="020F0502020204030204" pitchFamily="34" charset="0"/>
                <a:cs typeface="Calibri" panose="020F0502020204030204" pitchFamily="34" charset="0"/>
              </a:rPr>
              <a:t>adoption of concepts</a:t>
            </a:r>
          </a:p>
        </p:txBody>
      </p:sp>
      <p:sp>
        <p:nvSpPr>
          <p:cNvPr id="30" name="Text Box 30">
            <a:extLst>
              <a:ext uri="{FF2B5EF4-FFF2-40B4-BE49-F238E27FC236}">
                <a16:creationId xmlns:a16="http://schemas.microsoft.com/office/drawing/2014/main" xmlns="" id="{EDB54D1C-91B0-D048-878C-2FB0726BB747}"/>
              </a:ext>
            </a:extLst>
          </p:cNvPr>
          <p:cNvSpPr txBox="1">
            <a:spLocks/>
          </p:cNvSpPr>
          <p:nvPr/>
        </p:nvSpPr>
        <p:spPr bwMode="auto">
          <a:xfrm>
            <a:off x="5819521" y="3106471"/>
            <a:ext cx="1808262" cy="226503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 type="none" w="lg" len="sm"/>
          </a:ln>
        </p:spPr>
        <p:txBody>
          <a:bodyPr lIns="64291" tIns="32146" rIns="64291" bIns="3214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000" b="1" i="1" dirty="0">
                <a:latin typeface="Calibri" panose="020F0502020204030204" pitchFamily="34" charset="0"/>
                <a:cs typeface="Calibri" panose="020F0502020204030204" pitchFamily="34" charset="0"/>
              </a:rPr>
              <a:t>Legend</a:t>
            </a:r>
          </a:p>
        </p:txBody>
      </p:sp>
      <p:sp>
        <p:nvSpPr>
          <p:cNvPr id="31" name="Rectangle 32">
            <a:extLst>
              <a:ext uri="{FF2B5EF4-FFF2-40B4-BE49-F238E27FC236}">
                <a16:creationId xmlns:a16="http://schemas.microsoft.com/office/drawing/2014/main" xmlns="" id="{D1D7CECE-2286-EE40-AF06-9D53F7471132}"/>
              </a:ext>
            </a:extLst>
          </p:cNvPr>
          <p:cNvSpPr>
            <a:spLocks/>
          </p:cNvSpPr>
          <p:nvPr/>
        </p:nvSpPr>
        <p:spPr bwMode="auto">
          <a:xfrm>
            <a:off x="1335391" y="2558679"/>
            <a:ext cx="1818910" cy="42974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64291" tIns="32146" rIns="64291" bIns="32146" anchor="ctr"/>
          <a:lstStyle/>
          <a:p>
            <a:pPr algn="ctr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ISO/IEC 27000</a:t>
            </a:r>
          </a:p>
        </p:txBody>
      </p:sp>
      <p:sp>
        <p:nvSpPr>
          <p:cNvPr id="32" name="Rectangle 8">
            <a:extLst>
              <a:ext uri="{FF2B5EF4-FFF2-40B4-BE49-F238E27FC236}">
                <a16:creationId xmlns:a16="http://schemas.microsoft.com/office/drawing/2014/main" xmlns="" id="{56BE202A-25E7-F248-ACDC-588B0B0816D3}"/>
              </a:ext>
            </a:extLst>
          </p:cNvPr>
          <p:cNvSpPr>
            <a:spLocks/>
          </p:cNvSpPr>
          <p:nvPr/>
        </p:nvSpPr>
        <p:spPr bwMode="auto">
          <a:xfrm>
            <a:off x="3594933" y="2581522"/>
            <a:ext cx="1818910" cy="42974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64291" tIns="32146" rIns="64291" bIns="32146" anchor="ctr"/>
          <a:lstStyle/>
          <a:p>
            <a:pPr algn="ctr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ISO/IEC 20000</a:t>
            </a:r>
          </a:p>
        </p:txBody>
      </p:sp>
      <p:sp>
        <p:nvSpPr>
          <p:cNvPr id="33" name="Rectangle 5">
            <a:extLst>
              <a:ext uri="{FF2B5EF4-FFF2-40B4-BE49-F238E27FC236}">
                <a16:creationId xmlns:a16="http://schemas.microsoft.com/office/drawing/2014/main" xmlns="" id="{098FE86A-F78F-D144-9C49-7DF5BE97C062}"/>
              </a:ext>
            </a:extLst>
          </p:cNvPr>
          <p:cNvSpPr>
            <a:spLocks/>
          </p:cNvSpPr>
          <p:nvPr/>
        </p:nvSpPr>
        <p:spPr bwMode="auto">
          <a:xfrm>
            <a:off x="3594933" y="3497577"/>
            <a:ext cx="1818910" cy="453791"/>
          </a:xfrm>
          <a:prstGeom prst="rect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64291" tIns="32146" rIns="64291" bIns="32146" anchor="ctr"/>
          <a:lstStyle/>
          <a:p>
            <a:pPr algn="ctr"/>
            <a:r>
              <a:rPr lang="de-DE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FitSM</a:t>
            </a:r>
            <a:endParaRPr lang="de-DE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4" name="AutoShape 42">
            <a:extLst>
              <a:ext uri="{FF2B5EF4-FFF2-40B4-BE49-F238E27FC236}">
                <a16:creationId xmlns:a16="http://schemas.microsoft.com/office/drawing/2014/main" xmlns="" id="{F356937D-CF9B-4944-BC39-029810EA4CD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183709" y="3951368"/>
            <a:ext cx="1320679" cy="748083"/>
          </a:xfrm>
          <a:prstGeom prst="bentConnector2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/>
            <a:tailEnd type="arrow" w="lg" len="lg"/>
          </a:ln>
        </p:spPr>
      </p:cxnSp>
      <p:sp>
        <p:nvSpPr>
          <p:cNvPr id="35" name="Line 27">
            <a:extLst>
              <a:ext uri="{FF2B5EF4-FFF2-40B4-BE49-F238E27FC236}">
                <a16:creationId xmlns:a16="http://schemas.microsoft.com/office/drawing/2014/main" xmlns="" id="{F35A1083-AE73-0B4A-906A-A5881BA8BE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04388" y="2974530"/>
            <a:ext cx="0" cy="505084"/>
          </a:xfrm>
          <a:prstGeom prst="line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/>
            <a:tailEnd type="arrow" w="lg" len="lg"/>
          </a:ln>
        </p:spPr>
        <p:txBody>
          <a:bodyPr lIns="64291" tIns="32146" rIns="64291" bIns="32146"/>
          <a:lstStyle/>
          <a:p>
            <a:endParaRPr 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xmlns="" id="{BC2A439A-9300-DE4E-9C00-862546526C83}"/>
              </a:ext>
            </a:extLst>
          </p:cNvPr>
          <p:cNvSpPr>
            <a:spLocks/>
          </p:cNvSpPr>
          <p:nvPr/>
        </p:nvSpPr>
        <p:spPr bwMode="auto">
          <a:xfrm>
            <a:off x="1364799" y="5447530"/>
            <a:ext cx="1818911" cy="42974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64291" tIns="32146" rIns="64291" bIns="32146" anchor="ctr"/>
          <a:lstStyle/>
          <a:p>
            <a:pPr algn="ctr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ISO 15504</a:t>
            </a:r>
          </a:p>
        </p:txBody>
      </p:sp>
      <p:sp>
        <p:nvSpPr>
          <p:cNvPr id="37" name="Line 27">
            <a:extLst>
              <a:ext uri="{FF2B5EF4-FFF2-40B4-BE49-F238E27FC236}">
                <a16:creationId xmlns:a16="http://schemas.microsoft.com/office/drawing/2014/main" xmlns="" id="{7998C801-E799-2644-94B1-7D27E8CE00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67902" y="3951370"/>
            <a:ext cx="1" cy="533209"/>
          </a:xfrm>
          <a:prstGeom prst="line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/>
            <a:tailEnd type="arrow" w="lg" len="lg"/>
          </a:ln>
        </p:spPr>
        <p:txBody>
          <a:bodyPr lIns="64291" tIns="32146" rIns="64291" bIns="32146"/>
          <a:lstStyle/>
          <a:p>
            <a:endParaRPr 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Line 27">
            <a:extLst>
              <a:ext uri="{FF2B5EF4-FFF2-40B4-BE49-F238E27FC236}">
                <a16:creationId xmlns:a16="http://schemas.microsoft.com/office/drawing/2014/main" xmlns="" id="{C31E8F8F-7653-234F-81CA-E2AD1EA751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67903" y="4914321"/>
            <a:ext cx="0" cy="533208"/>
          </a:xfrm>
          <a:prstGeom prst="line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/>
            <a:tailEnd type="arrow" w="lg" len="lg"/>
          </a:ln>
        </p:spPr>
        <p:txBody>
          <a:bodyPr lIns="64291" tIns="32146" rIns="64291" bIns="32146"/>
          <a:lstStyle/>
          <a:p>
            <a:endParaRPr 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Line 27">
            <a:extLst>
              <a:ext uri="{FF2B5EF4-FFF2-40B4-BE49-F238E27FC236}">
                <a16:creationId xmlns:a16="http://schemas.microsoft.com/office/drawing/2014/main" xmlns="" id="{C63D4C5E-1C69-FF4E-A9F5-379A7EEF4C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83710" y="2988419"/>
            <a:ext cx="411224" cy="533210"/>
          </a:xfrm>
          <a:prstGeom prst="line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arrow" w="lg" len="lg"/>
            <a:tailEnd type="arrow" w="lg" len="lg"/>
          </a:ln>
        </p:spPr>
        <p:txBody>
          <a:bodyPr lIns="64291" tIns="32146" rIns="64291" bIns="32146"/>
          <a:lstStyle/>
          <a:p>
            <a:endParaRPr 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Line 27">
            <a:extLst>
              <a:ext uri="{FF2B5EF4-FFF2-40B4-BE49-F238E27FC236}">
                <a16:creationId xmlns:a16="http://schemas.microsoft.com/office/drawing/2014/main" xmlns="" id="{3A31EB7A-D787-5F45-B8F5-71643D0B89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77356" y="5685245"/>
            <a:ext cx="417577" cy="0"/>
          </a:xfrm>
          <a:prstGeom prst="line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/>
            <a:tailEnd type="arrow" w="lg" len="lg"/>
          </a:ln>
        </p:spPr>
        <p:txBody>
          <a:bodyPr lIns="64291" tIns="32146" rIns="64291" bIns="32146"/>
          <a:lstStyle/>
          <a:p>
            <a:endParaRPr 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Line 27">
            <a:extLst>
              <a:ext uri="{FF2B5EF4-FFF2-40B4-BE49-F238E27FC236}">
                <a16:creationId xmlns:a16="http://schemas.microsoft.com/office/drawing/2014/main" xmlns="" id="{863B2E24-583E-A44A-91EA-295EB4A1A63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54301" y="4914319"/>
            <a:ext cx="1373144" cy="533209"/>
          </a:xfrm>
          <a:prstGeom prst="line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/>
            <a:tailEnd type="arrow" w="lg" len="lg"/>
          </a:ln>
        </p:spPr>
        <p:txBody>
          <a:bodyPr lIns="64291" tIns="32146" rIns="64291" bIns="32146"/>
          <a:lstStyle/>
          <a:p>
            <a:endParaRPr 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Line 27">
            <a:extLst>
              <a:ext uri="{FF2B5EF4-FFF2-40B4-BE49-F238E27FC236}">
                <a16:creationId xmlns:a16="http://schemas.microsoft.com/office/drawing/2014/main" xmlns="" id="{515A3A16-5B53-3347-8AB2-B3F7018E27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77356" y="3694730"/>
            <a:ext cx="417578" cy="0"/>
          </a:xfrm>
          <a:prstGeom prst="line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/>
            <a:tailEnd type="arrow" w="lg" len="lg"/>
          </a:ln>
        </p:spPr>
        <p:txBody>
          <a:bodyPr lIns="64291" tIns="32146" rIns="64291" bIns="32146"/>
          <a:lstStyle/>
          <a:p>
            <a:endParaRPr 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Line 27">
            <a:extLst>
              <a:ext uri="{FF2B5EF4-FFF2-40B4-BE49-F238E27FC236}">
                <a16:creationId xmlns:a16="http://schemas.microsoft.com/office/drawing/2014/main" xmlns="" id="{E84228AE-D919-B64F-8CD8-4B0518A08A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4301" y="2755584"/>
            <a:ext cx="440633" cy="0"/>
          </a:xfrm>
          <a:prstGeom prst="line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arrow" w="lg" len="lg"/>
            <a:tailEnd type="arrow" w="lg" len="lg"/>
          </a:ln>
        </p:spPr>
        <p:txBody>
          <a:bodyPr lIns="64291" tIns="32146" rIns="64291" bIns="32146"/>
          <a:lstStyle/>
          <a:p>
            <a:endParaRPr 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Line 27">
            <a:extLst>
              <a:ext uri="{FF2B5EF4-FFF2-40B4-BE49-F238E27FC236}">
                <a16:creationId xmlns:a16="http://schemas.microsoft.com/office/drawing/2014/main" xmlns="" id="{F9000063-DF72-FC46-A85A-B1FF4207D98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3182" y="2025470"/>
            <a:ext cx="1124264" cy="519318"/>
          </a:xfrm>
          <a:prstGeom prst="line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/>
            <a:tailEnd type="arrow" w="lg" len="lg"/>
          </a:ln>
        </p:spPr>
        <p:txBody>
          <a:bodyPr lIns="64291" tIns="32146" rIns="64291" bIns="32146"/>
          <a:lstStyle/>
          <a:p>
            <a:endParaRPr 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Line 27">
            <a:extLst>
              <a:ext uri="{FF2B5EF4-FFF2-40B4-BE49-F238E27FC236}">
                <a16:creationId xmlns:a16="http://schemas.microsoft.com/office/drawing/2014/main" xmlns="" id="{2E3D4EBE-084C-484A-A328-63A2559D13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67904" y="2025470"/>
            <a:ext cx="1135278" cy="533208"/>
          </a:xfrm>
          <a:prstGeom prst="line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/>
            <a:tailEnd type="arrow" w="lg" len="lg"/>
          </a:ln>
        </p:spPr>
        <p:txBody>
          <a:bodyPr lIns="64291" tIns="32146" rIns="64291" bIns="32146"/>
          <a:lstStyle/>
          <a:p>
            <a:endParaRPr 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14">
            <a:extLst>
              <a:ext uri="{FF2B5EF4-FFF2-40B4-BE49-F238E27FC236}">
                <a16:creationId xmlns:a16="http://schemas.microsoft.com/office/drawing/2014/main" xmlns="" id="{D5B7DDBD-AA22-4344-86EC-31B64DF6B8E9}"/>
              </a:ext>
            </a:extLst>
          </p:cNvPr>
          <p:cNvSpPr>
            <a:spLocks/>
          </p:cNvSpPr>
          <p:nvPr/>
        </p:nvSpPr>
        <p:spPr bwMode="auto">
          <a:xfrm>
            <a:off x="5916632" y="4502470"/>
            <a:ext cx="1645295" cy="4297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64291" tIns="32146" rIns="64291" bIns="32146" anchor="ctr"/>
          <a:lstStyle/>
          <a:p>
            <a:pPr algn="ctr"/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Information security </a:t>
            </a:r>
            <a:b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management standard</a:t>
            </a:r>
          </a:p>
        </p:txBody>
      </p:sp>
      <p:sp>
        <p:nvSpPr>
          <p:cNvPr id="47" name="Line 27">
            <a:extLst>
              <a:ext uri="{FF2B5EF4-FFF2-40B4-BE49-F238E27FC236}">
                <a16:creationId xmlns:a16="http://schemas.microsoft.com/office/drawing/2014/main" xmlns="" id="{7D31F40B-F4D5-F74B-93D4-E17A823A42D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4302" y="2998579"/>
            <a:ext cx="463688" cy="498996"/>
          </a:xfrm>
          <a:prstGeom prst="line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arrow" w="lg" len="lg"/>
            <a:tailEnd type="arrow" w="lg" len="lg"/>
          </a:ln>
        </p:spPr>
        <p:txBody>
          <a:bodyPr lIns="64291" tIns="32146" rIns="64291" bIns="32146"/>
          <a:lstStyle/>
          <a:p>
            <a:endParaRPr 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Date Placeholder 1"/>
          <p:cNvSpPr>
            <a:spLocks noGrp="1"/>
          </p:cNvSpPr>
          <p:nvPr>
            <p:ph type="dt" sz="half" idx="10"/>
          </p:nvPr>
        </p:nvSpPr>
        <p:spPr>
          <a:xfrm>
            <a:off x="251520" y="6448251"/>
            <a:ext cx="2133600" cy="365125"/>
          </a:xfrm>
        </p:spPr>
        <p:txBody>
          <a:bodyPr/>
          <a:lstStyle/>
          <a:p>
            <a:r>
              <a:rPr lang="en-US" sz="1300" dirty="0">
                <a:latin typeface="Calibri" charset="0"/>
                <a:ea typeface="Calibri" charset="0"/>
                <a:cs typeface="Calibri" charset="0"/>
              </a:rPr>
              <a:t>20 March 2018</a:t>
            </a:r>
          </a:p>
        </p:txBody>
      </p:sp>
    </p:spTree>
    <p:extLst>
      <p:ext uri="{BB962C8B-B14F-4D97-AF65-F5344CB8AC3E}">
        <p14:creationId xmlns:p14="http://schemas.microsoft.com/office/powerpoint/2010/main" val="14902048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35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7128792" cy="576064"/>
          </a:xfrm>
        </p:spPr>
        <p:txBody>
          <a:bodyPr>
            <a:normAutofit/>
          </a:bodyPr>
          <a:lstStyle/>
          <a:p>
            <a:r>
              <a:rPr lang="en-GB" dirty="0"/>
              <a:t>ITIL, ISO/IEC 20000, COBIT</a:t>
            </a:r>
            <a:endParaRPr lang="en-US" dirty="0"/>
          </a:p>
        </p:txBody>
      </p:sp>
      <p:pic>
        <p:nvPicPr>
          <p:cNvPr id="48" name="Picture 3">
            <a:extLst>
              <a:ext uri="{FF2B5EF4-FFF2-40B4-BE49-F238E27FC236}">
                <a16:creationId xmlns:a16="http://schemas.microsoft.com/office/drawing/2014/main" xmlns="" id="{17F87CC1-87F9-BC4A-8489-3127EEB13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8" y="1991541"/>
            <a:ext cx="1979612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" name="Gruppieren 7">
            <a:extLst>
              <a:ext uri="{FF2B5EF4-FFF2-40B4-BE49-F238E27FC236}">
                <a16:creationId xmlns:a16="http://schemas.microsoft.com/office/drawing/2014/main" xmlns="" id="{A4FFDE8F-A61B-6141-82C5-4F35892C1F99}"/>
              </a:ext>
            </a:extLst>
          </p:cNvPr>
          <p:cNvGrpSpPr>
            <a:grpSpLocks/>
          </p:cNvGrpSpPr>
          <p:nvPr/>
        </p:nvGrpSpPr>
        <p:grpSpPr bwMode="auto">
          <a:xfrm>
            <a:off x="784225" y="3561578"/>
            <a:ext cx="839788" cy="1095375"/>
            <a:chOff x="6242106" y="1931967"/>
            <a:chExt cx="2455863" cy="3144837"/>
          </a:xfrm>
        </p:grpSpPr>
        <p:pic>
          <p:nvPicPr>
            <p:cNvPr id="50" name="Picture 2">
              <a:extLst>
                <a:ext uri="{FF2B5EF4-FFF2-40B4-BE49-F238E27FC236}">
                  <a16:creationId xmlns:a16="http://schemas.microsoft.com/office/drawing/2014/main" xmlns="" id="{0AAE3DF9-B723-304D-8259-C4D8BAA688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40531" y="1931967"/>
              <a:ext cx="2357438" cy="304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2">
              <a:extLst>
                <a:ext uri="{FF2B5EF4-FFF2-40B4-BE49-F238E27FC236}">
                  <a16:creationId xmlns:a16="http://schemas.microsoft.com/office/drawing/2014/main" xmlns="" id="{B3CFD0C1-FAE1-1443-B7F7-C1F25AFC87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94494" y="1978004"/>
              <a:ext cx="2357437" cy="304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2">
              <a:extLst>
                <a:ext uri="{FF2B5EF4-FFF2-40B4-BE49-F238E27FC236}">
                  <a16:creationId xmlns:a16="http://schemas.microsoft.com/office/drawing/2014/main" xmlns="" id="{442DAF21-5995-784B-96DB-0085D1B157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42106" y="2036742"/>
              <a:ext cx="2357438" cy="3040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3" name="Textfeld 106">
            <a:extLst>
              <a:ext uri="{FF2B5EF4-FFF2-40B4-BE49-F238E27FC236}">
                <a16:creationId xmlns:a16="http://schemas.microsoft.com/office/drawing/2014/main" xmlns="" id="{A0A1108B-F2FE-3D4E-8E74-6307AE26C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3902891"/>
            <a:ext cx="1889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>
                <a:latin typeface="Arial Narrow" pitchFamily="34" charset="0"/>
                <a:cs typeface="Arial" charset="0"/>
              </a:rPr>
              <a:t>ISO/IEC 20000</a:t>
            </a:r>
          </a:p>
        </p:txBody>
      </p:sp>
      <p:graphicFrame>
        <p:nvGraphicFramePr>
          <p:cNvPr id="54" name="Tabelle 10">
            <a:extLst>
              <a:ext uri="{FF2B5EF4-FFF2-40B4-BE49-F238E27FC236}">
                <a16:creationId xmlns:a16="http://schemas.microsoft.com/office/drawing/2014/main" xmlns="" id="{F972C180-982E-B24B-B546-28AEDBFD3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892671"/>
              </p:ext>
            </p:extLst>
          </p:nvPr>
        </p:nvGraphicFramePr>
        <p:xfrm>
          <a:off x="2417763" y="1443853"/>
          <a:ext cx="6315078" cy="4621627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5417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733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6882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600" b="1" i="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 Infrastructure Library</a:t>
                      </a:r>
                      <a:r>
                        <a:rPr lang="en-US" sz="1600" b="1" i="0" baseline="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(ITIL)</a:t>
                      </a:r>
                      <a:endParaRPr lang="en-US" sz="1600" b="1" i="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Number</a:t>
                      </a:r>
                      <a:r>
                        <a:rPr lang="en-US" sz="1600" baseline="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books with "g</a:t>
                      </a:r>
                      <a:r>
                        <a:rPr lang="en-US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ood practice" in IT Service Management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Slogan: "the key to managing IT services"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Descriptions of key</a:t>
                      </a:r>
                      <a:r>
                        <a:rPr lang="en-US" sz="1600" baseline="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principles, concepts and processes in ITSM</a:t>
                      </a:r>
                      <a:endParaRPr lang="en-US" sz="16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sz="1600" b="1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="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Popular and wide-spread</a:t>
                      </a:r>
                      <a:r>
                        <a:rPr lang="en-US" sz="1600" b="0" baseline="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framework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aseline="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Not a "real" standard, but often regarded to as "de-facto standard"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aseline="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5 books released by the British Cabinet Office</a:t>
                      </a:r>
                      <a:endParaRPr lang="en-US" sz="16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68827">
                <a:tc>
                  <a:txBody>
                    <a:bodyPr/>
                    <a:lstStyle/>
                    <a:p>
                      <a:r>
                        <a:rPr lang="en-US" sz="1600" b="1" i="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ISO/IEC 20000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International standard for managing and delivering IT services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Requirements for</a:t>
                      </a:r>
                      <a:r>
                        <a:rPr lang="en-US" sz="1600" baseline="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 service management system (SMS)</a:t>
                      </a:r>
                      <a:endParaRPr lang="en-US" sz="16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sz="16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Developed by a joint committee (JTC) of ISO and IEC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Based on ITIL, BS 15000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="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Auditable, certifiable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68827">
                <a:tc>
                  <a:txBody>
                    <a:bodyPr/>
                    <a:lstStyle/>
                    <a:p>
                      <a:r>
                        <a:rPr lang="en-US" sz="1600" b="1" i="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Control Objectives for Information and Related Technologies (COBIT)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Framework</a:t>
                      </a:r>
                      <a:r>
                        <a:rPr lang="en-US" sz="1600" baseline="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for g</a:t>
                      </a:r>
                      <a:r>
                        <a:rPr lang="en-US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overnance and management of enterprise 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sz="16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Developed</a:t>
                      </a:r>
                      <a:r>
                        <a:rPr lang="en-US" sz="160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by ISACA</a:t>
                      </a:r>
                      <a:endParaRPr lang="en-US" sz="1600" b="1" baseline="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="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can be combined with ITIL and ISO/IEC 20000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55" name="Picture 2">
            <a:extLst>
              <a:ext uri="{FF2B5EF4-FFF2-40B4-BE49-F238E27FC236}">
                <a16:creationId xmlns:a16="http://schemas.microsoft.com/office/drawing/2014/main" xmlns="" id="{127453A8-53D7-BC41-82E4-79A47AA1C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143" r="9688" b="7143"/>
          <a:stretch>
            <a:fillRect/>
          </a:stretch>
        </p:blipFill>
        <p:spPr bwMode="auto">
          <a:xfrm>
            <a:off x="263525" y="5022078"/>
            <a:ext cx="2008188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>
          <a:xfrm>
            <a:off x="251520" y="6448251"/>
            <a:ext cx="2133600" cy="365125"/>
          </a:xfrm>
        </p:spPr>
        <p:txBody>
          <a:bodyPr/>
          <a:lstStyle/>
          <a:p>
            <a:r>
              <a:rPr lang="en-US" sz="1300" dirty="0">
                <a:latin typeface="Calibri" charset="0"/>
                <a:ea typeface="Calibri" charset="0"/>
                <a:cs typeface="Calibri" charset="0"/>
              </a:rPr>
              <a:t>20 March 2018</a:t>
            </a:r>
          </a:p>
        </p:txBody>
      </p:sp>
    </p:spTree>
    <p:extLst>
      <p:ext uri="{BB962C8B-B14F-4D97-AF65-F5344CB8AC3E}">
        <p14:creationId xmlns:p14="http://schemas.microsoft.com/office/powerpoint/2010/main" val="25824504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36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7272808" cy="576064"/>
          </a:xfrm>
        </p:spPr>
        <p:txBody>
          <a:bodyPr>
            <a:normAutofit/>
          </a:bodyPr>
          <a:lstStyle/>
          <a:p>
            <a:r>
              <a:rPr lang="en-GB" dirty="0"/>
              <a:t>ISO 9000, ISO/IEC 27000, CMMI</a:t>
            </a:r>
            <a:endParaRPr lang="en-US" dirty="0"/>
          </a:p>
        </p:txBody>
      </p:sp>
      <p:grpSp>
        <p:nvGrpSpPr>
          <p:cNvPr id="13" name="Gruppieren 7">
            <a:extLst>
              <a:ext uri="{FF2B5EF4-FFF2-40B4-BE49-F238E27FC236}">
                <a16:creationId xmlns:a16="http://schemas.microsoft.com/office/drawing/2014/main" xmlns="" id="{4523DF90-97C1-BB4B-AE8B-F4A3706671EF}"/>
              </a:ext>
            </a:extLst>
          </p:cNvPr>
          <p:cNvGrpSpPr>
            <a:grpSpLocks/>
          </p:cNvGrpSpPr>
          <p:nvPr/>
        </p:nvGrpSpPr>
        <p:grpSpPr bwMode="auto">
          <a:xfrm>
            <a:off x="784225" y="3395870"/>
            <a:ext cx="839788" cy="1095375"/>
            <a:chOff x="6242106" y="1931967"/>
            <a:chExt cx="2455863" cy="314483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F0F6DC32-849B-B44E-8648-BA6B3E5E1B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340531" y="1931967"/>
              <a:ext cx="2357438" cy="304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xmlns="" id="{5EDD5F99-51A8-A543-8D0D-53BDB5EEAE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94494" y="1978004"/>
              <a:ext cx="2357437" cy="304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xmlns="" id="{019C384E-8A5B-0D4E-B158-3777264C10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42106" y="2036742"/>
              <a:ext cx="2357438" cy="3040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Textfeld 106">
            <a:extLst>
              <a:ext uri="{FF2B5EF4-FFF2-40B4-BE49-F238E27FC236}">
                <a16:creationId xmlns:a16="http://schemas.microsoft.com/office/drawing/2014/main" xmlns="" id="{7C3207F9-8EAE-8649-81E4-0C6C6CB05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3737183"/>
            <a:ext cx="19915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>
                <a:latin typeface="Calibri" panose="020F0502020204030204" pitchFamily="34" charset="0"/>
                <a:cs typeface="Calibri" panose="020F0502020204030204" pitchFamily="34" charset="0"/>
              </a:rPr>
              <a:t>ISO/IEC 27000</a:t>
            </a:r>
          </a:p>
        </p:txBody>
      </p:sp>
      <p:graphicFrame>
        <p:nvGraphicFramePr>
          <p:cNvPr id="19" name="Tabelle 10">
            <a:extLst>
              <a:ext uri="{FF2B5EF4-FFF2-40B4-BE49-F238E27FC236}">
                <a16:creationId xmlns:a16="http://schemas.microsoft.com/office/drawing/2014/main" xmlns="" id="{27EA17F8-B5EB-824A-9350-9B51FD89EE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87813"/>
              </p:ext>
            </p:extLst>
          </p:nvPr>
        </p:nvGraphicFramePr>
        <p:xfrm>
          <a:off x="2417763" y="1498485"/>
          <a:ext cx="6315078" cy="4621627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5417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733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6882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600" b="1" i="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ISO 9000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International standard for quality management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Quality management principles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Requirements for a quality management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sz="1600" b="1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="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Applicable</a:t>
                      </a:r>
                      <a:r>
                        <a:rPr lang="en-US" sz="1600" b="0" baseline="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a</a:t>
                      </a:r>
                      <a:r>
                        <a:rPr lang="en-US" sz="1600" b="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ll organizations and branches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="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Auditable, certifiable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="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Several documents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68827">
                <a:tc>
                  <a:txBody>
                    <a:bodyPr/>
                    <a:lstStyle/>
                    <a:p>
                      <a:r>
                        <a:rPr lang="en-US" sz="1600" b="1" i="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ISO/IEC 27000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International standard for information</a:t>
                      </a:r>
                      <a:r>
                        <a:rPr lang="en-US" sz="1600" baseline="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security management</a:t>
                      </a:r>
                      <a:endParaRPr lang="en-US" sz="16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Requirements for an</a:t>
                      </a:r>
                      <a:r>
                        <a:rPr lang="en-US" sz="1600" baseline="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information security management system (ISMS)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aseline="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More than 100 security controls</a:t>
                      </a:r>
                      <a:endParaRPr lang="en-US" sz="16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sz="16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="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Applicable</a:t>
                      </a:r>
                      <a:r>
                        <a:rPr lang="en-US" sz="1600" b="0" baseline="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a</a:t>
                      </a:r>
                      <a:r>
                        <a:rPr lang="en-US" sz="1600" b="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ll organizations and branches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="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Auditable, certifiable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Based on BS 7799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="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Auditable, certifiable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="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Several documents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68827">
                <a:tc>
                  <a:txBody>
                    <a:bodyPr/>
                    <a:lstStyle/>
                    <a:p>
                      <a:r>
                        <a:rPr lang="en-US" sz="1600" b="1" i="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Capability Maturity Model Integration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Maturity and capability model</a:t>
                      </a:r>
                      <a:endParaRPr lang="en-US" sz="1600" baseline="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aseline="0" noProof="0">
                          <a:latin typeface="Calibri" panose="020F0502020204030204" pitchFamily="34" charset="0"/>
                          <a:ea typeface="ＭＳ Ｐゴシック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noProof="0">
                          <a:latin typeface="Calibri" panose="020F0502020204030204" pitchFamily="34" charset="0"/>
                          <a:ea typeface="ＭＳ Ｐゴシック"/>
                          <a:cs typeface="Calibri" panose="020F0502020204030204" pitchFamily="34" charset="0"/>
                        </a:rPr>
                        <a:t>Organizational maturity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sz="16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Developed</a:t>
                      </a:r>
                      <a:r>
                        <a:rPr lang="en-US" sz="160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by </a:t>
                      </a:r>
                      <a:r>
                        <a:rPr lang="en-US" sz="1600" noProof="0" dirty="0">
                          <a:latin typeface="Calibri" panose="020F0502020204030204" pitchFamily="34" charset="0"/>
                          <a:ea typeface="ＭＳ Ｐゴシック"/>
                          <a:cs typeface="Calibri" panose="020F0502020204030204" pitchFamily="34" charset="0"/>
                        </a:rPr>
                        <a:t>SEI (Software Engineering Institute), Carnegie Mellon University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20" name="Gruppieren 7">
            <a:extLst>
              <a:ext uri="{FF2B5EF4-FFF2-40B4-BE49-F238E27FC236}">
                <a16:creationId xmlns:a16="http://schemas.microsoft.com/office/drawing/2014/main" xmlns="" id="{3F631303-18C8-A74E-A9A2-F7E6ABAF3A30}"/>
              </a:ext>
            </a:extLst>
          </p:cNvPr>
          <p:cNvGrpSpPr>
            <a:grpSpLocks/>
          </p:cNvGrpSpPr>
          <p:nvPr/>
        </p:nvGrpSpPr>
        <p:grpSpPr bwMode="auto">
          <a:xfrm>
            <a:off x="782387" y="1723213"/>
            <a:ext cx="839788" cy="1095375"/>
            <a:chOff x="6242106" y="1931967"/>
            <a:chExt cx="2455863" cy="3144837"/>
          </a:xfrm>
        </p:grpSpPr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xmlns="" id="{45A3E3F5-7522-1F46-9221-816783158E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340531" y="1931967"/>
              <a:ext cx="2357438" cy="304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xmlns="" id="{78082F9C-33D3-3B4E-9137-4887082B3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94494" y="1978004"/>
              <a:ext cx="2357437" cy="304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xmlns="" id="{0DECBEDA-9165-8E41-B196-3694D6CE36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42106" y="2036742"/>
              <a:ext cx="2357438" cy="3040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Textfeld 106">
            <a:extLst>
              <a:ext uri="{FF2B5EF4-FFF2-40B4-BE49-F238E27FC236}">
                <a16:creationId xmlns:a16="http://schemas.microsoft.com/office/drawing/2014/main" xmlns="" id="{58FCF3AC-42EF-DB45-849B-A15A2200D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37" y="2064526"/>
            <a:ext cx="13115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>
                <a:latin typeface="Calibri" panose="020F0502020204030204" pitchFamily="34" charset="0"/>
                <a:cs typeface="Calibri" panose="020F0502020204030204" pitchFamily="34" charset="0"/>
              </a:rPr>
              <a:t>ISO 9000</a:t>
            </a:r>
          </a:p>
        </p:txBody>
      </p:sp>
      <p:pic>
        <p:nvPicPr>
          <p:cNvPr id="25" name="Picture 2" descr="http://www.wibas.de/e20/e9074/e5749/cmmi-logo_de.jpg">
            <a:extLst>
              <a:ext uri="{FF2B5EF4-FFF2-40B4-BE49-F238E27FC236}">
                <a16:creationId xmlns:a16="http://schemas.microsoft.com/office/drawing/2014/main" xmlns="" id="{BBA8107A-B242-914F-A5F9-FEF09A5B6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7" y="4927054"/>
            <a:ext cx="15240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Date Placeholder 1"/>
          <p:cNvSpPr>
            <a:spLocks noGrp="1"/>
          </p:cNvSpPr>
          <p:nvPr>
            <p:ph type="dt" sz="half" idx="10"/>
          </p:nvPr>
        </p:nvSpPr>
        <p:spPr>
          <a:xfrm>
            <a:off x="251520" y="6448251"/>
            <a:ext cx="2133600" cy="365125"/>
          </a:xfrm>
        </p:spPr>
        <p:txBody>
          <a:bodyPr/>
          <a:lstStyle/>
          <a:p>
            <a:r>
              <a:rPr lang="en-US" sz="1300" dirty="0">
                <a:latin typeface="Calibri" charset="0"/>
                <a:ea typeface="Calibri" charset="0"/>
                <a:cs typeface="Calibri" charset="0"/>
              </a:rPr>
              <a:t>20 March 2018</a:t>
            </a:r>
          </a:p>
        </p:txBody>
      </p:sp>
    </p:spTree>
    <p:extLst>
      <p:ext uri="{BB962C8B-B14F-4D97-AF65-F5344CB8AC3E}">
        <p14:creationId xmlns:p14="http://schemas.microsoft.com/office/powerpoint/2010/main" val="2302958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37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3" y="620688"/>
            <a:ext cx="7186437" cy="576064"/>
          </a:xfrm>
        </p:spPr>
        <p:txBody>
          <a:bodyPr/>
          <a:lstStyle/>
          <a:p>
            <a:r>
              <a:rPr lang="en-US" dirty="0"/>
              <a:t>Lightweight compared!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xmlns="" id="{B8A18CBB-C727-DA4C-9869-644B4AEB9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0173" t="11037" r="8900" b="5481"/>
          <a:stretch>
            <a:fillRect/>
          </a:stretch>
        </p:blipFill>
        <p:spPr bwMode="auto">
          <a:xfrm>
            <a:off x="1116231" y="3471411"/>
            <a:ext cx="2774950" cy="17891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56FC4B84-A69B-F54F-9B87-19969E15A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0173" t="11037" r="8900" b="5481"/>
          <a:stretch>
            <a:fillRect/>
          </a:stretch>
        </p:blipFill>
        <p:spPr bwMode="auto">
          <a:xfrm>
            <a:off x="897156" y="3288849"/>
            <a:ext cx="2774950" cy="1789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xmlns="" id="{CCAD2390-CBBC-454C-8C43-3D8355D56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0173" t="11037" r="8900" b="5481"/>
          <a:stretch>
            <a:fillRect/>
          </a:stretch>
        </p:blipFill>
        <p:spPr bwMode="auto">
          <a:xfrm>
            <a:off x="267380" y="1366389"/>
            <a:ext cx="2774950" cy="17891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" name="Picture 5">
            <a:extLst>
              <a:ext uri="{FF2B5EF4-FFF2-40B4-BE49-F238E27FC236}">
                <a16:creationId xmlns:a16="http://schemas.microsoft.com/office/drawing/2014/main" xmlns="" id="{702D0E44-1863-6C41-9BAE-687318E86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0648" t="10222" r="8424" b="6294"/>
          <a:stretch>
            <a:fillRect/>
          </a:stretch>
        </p:blipFill>
        <p:spPr bwMode="auto">
          <a:xfrm>
            <a:off x="267380" y="3547797"/>
            <a:ext cx="2774950" cy="1789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" name="Picture 4">
            <a:extLst>
              <a:ext uri="{FF2B5EF4-FFF2-40B4-BE49-F238E27FC236}">
                <a16:creationId xmlns:a16="http://schemas.microsoft.com/office/drawing/2014/main" xmlns="" id="{FC4FC657-372C-4642-9F73-76486FE8E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10335" t="11703" r="8739" b="6517"/>
          <a:stretch>
            <a:fillRect/>
          </a:stretch>
        </p:blipFill>
        <p:spPr bwMode="auto">
          <a:xfrm>
            <a:off x="678081" y="3069774"/>
            <a:ext cx="2774950" cy="175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" name="Picture 3">
            <a:extLst>
              <a:ext uri="{FF2B5EF4-FFF2-40B4-BE49-F238E27FC236}">
                <a16:creationId xmlns:a16="http://schemas.microsoft.com/office/drawing/2014/main" xmlns="" id="{B969C83A-2B91-304C-AC24-4ACF6EAC4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10335" t="11703" r="8739" b="4814"/>
          <a:stretch>
            <a:fillRect/>
          </a:stretch>
        </p:blipFill>
        <p:spPr bwMode="auto">
          <a:xfrm>
            <a:off x="422643" y="1791159"/>
            <a:ext cx="2774950" cy="1789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" name="Geschweifte Klammer rechts 12">
            <a:extLst>
              <a:ext uri="{FF2B5EF4-FFF2-40B4-BE49-F238E27FC236}">
                <a16:creationId xmlns:a16="http://schemas.microsoft.com/office/drawing/2014/main" xmlns="" id="{15BBD542-B0B9-384E-9459-DCD5150336B5}"/>
              </a:ext>
            </a:extLst>
          </p:cNvPr>
          <p:cNvSpPr>
            <a:spLocks/>
          </p:cNvSpPr>
          <p:nvPr/>
        </p:nvSpPr>
        <p:spPr bwMode="auto">
          <a:xfrm>
            <a:off x="3908632" y="1340768"/>
            <a:ext cx="657225" cy="4929187"/>
          </a:xfrm>
          <a:prstGeom prst="rightBrace">
            <a:avLst>
              <a:gd name="adj1" fmla="val 50833"/>
              <a:gd name="adj2" fmla="val 32774"/>
            </a:avLst>
          </a:prstGeom>
          <a:noFill/>
          <a:ln w="19050" algn="ctr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feld 17">
            <a:extLst>
              <a:ext uri="{FF2B5EF4-FFF2-40B4-BE49-F238E27FC236}">
                <a16:creationId xmlns:a16="http://schemas.microsoft.com/office/drawing/2014/main" xmlns="" id="{106B5B52-B9B3-3A4F-A6C2-0C19C1DC8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93" y="5376354"/>
            <a:ext cx="308924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  <a:t>ITIL (good practices)</a:t>
            </a:r>
          </a:p>
          <a:p>
            <a:pPr>
              <a:buFont typeface="Arial" charset="0"/>
              <a:buChar char="•"/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 About 2,000 pages (5 core books)</a:t>
            </a:r>
          </a:p>
          <a:p>
            <a:pPr>
              <a:buFont typeface="Arial" charset="0"/>
              <a:buChar char="•"/>
            </a:pPr>
            <a:r>
              <a:rPr lang="en-US"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 requirements</a:t>
            </a:r>
          </a:p>
        </p:txBody>
      </p:sp>
      <p:sp>
        <p:nvSpPr>
          <p:cNvPr id="34" name="Textfeld 17">
            <a:extLst>
              <a:ext uri="{FF2B5EF4-FFF2-40B4-BE49-F238E27FC236}">
                <a16:creationId xmlns:a16="http://schemas.microsoft.com/office/drawing/2014/main" xmlns="" id="{4C822C44-5317-D548-9CA4-AE6529744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5540" y="4329963"/>
            <a:ext cx="226474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  <a:t>ISO/IEC 20000</a:t>
            </a:r>
          </a:p>
          <a:p>
            <a:pPr>
              <a:buFont typeface="Arial" charset="0"/>
              <a:buChar char="•"/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 136 pages (3 core documents)</a:t>
            </a:r>
          </a:p>
          <a:p>
            <a:pPr>
              <a:buFont typeface="Arial" charset="0"/>
              <a:buChar char="•"/>
            </a:pPr>
            <a:r>
              <a:rPr lang="en-US"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26 pages of requirements (part 1)</a:t>
            </a: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xmlns="" id="{1E6ED9CC-DEBE-B24F-9799-3C8437121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102" y="2034189"/>
            <a:ext cx="1350961" cy="191790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xmlns="" id="{D5496304-5EB1-5C45-A03F-6E8510A4F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052" y="1761820"/>
            <a:ext cx="1350961" cy="191790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7" name="Picture 6">
            <a:extLst>
              <a:ext uri="{FF2B5EF4-FFF2-40B4-BE49-F238E27FC236}">
                <a16:creationId xmlns:a16="http://schemas.microsoft.com/office/drawing/2014/main" xmlns="" id="{37B3AB07-4E3B-EE48-98FE-766602589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l="30881" t="10222" r="29721" b="4591"/>
          <a:stretch>
            <a:fillRect/>
          </a:stretch>
        </p:blipFill>
        <p:spPr bwMode="auto">
          <a:xfrm>
            <a:off x="4832432" y="2432854"/>
            <a:ext cx="1350962" cy="1825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" name="Geschweifte Klammer rechts 12">
            <a:extLst>
              <a:ext uri="{FF2B5EF4-FFF2-40B4-BE49-F238E27FC236}">
                <a16:creationId xmlns:a16="http://schemas.microsoft.com/office/drawing/2014/main" xmlns="" id="{6335AB15-4142-C34A-BCBE-31A65029242E}"/>
              </a:ext>
            </a:extLst>
          </p:cNvPr>
          <p:cNvSpPr>
            <a:spLocks/>
          </p:cNvSpPr>
          <p:nvPr/>
        </p:nvSpPr>
        <p:spPr bwMode="auto">
          <a:xfrm>
            <a:off x="6384121" y="1340768"/>
            <a:ext cx="657225" cy="4929187"/>
          </a:xfrm>
          <a:prstGeom prst="rightBrace">
            <a:avLst>
              <a:gd name="adj1" fmla="val 50833"/>
              <a:gd name="adj2" fmla="val 47792"/>
            </a:avLst>
          </a:prstGeom>
          <a:noFill/>
          <a:ln w="19050" algn="ctr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feld 17">
            <a:extLst>
              <a:ext uri="{FF2B5EF4-FFF2-40B4-BE49-F238E27FC236}">
                <a16:creationId xmlns:a16="http://schemas.microsoft.com/office/drawing/2014/main" xmlns="" id="{21D90D95-6DCE-7444-A69A-603E27BD5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2707" y="4329963"/>
            <a:ext cx="226474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err="1">
                <a:latin typeface="+mj-lt"/>
                <a:cs typeface="Arial" charset="0"/>
              </a:rPr>
              <a:t>FitSM</a:t>
            </a:r>
            <a:endParaRPr lang="en-US" sz="2000">
              <a:latin typeface="+mj-lt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1600">
                <a:latin typeface="+mj-lt"/>
                <a:cs typeface="Arial" charset="0"/>
              </a:rPr>
              <a:t> 38 pages (4 core documents)</a:t>
            </a:r>
          </a:p>
          <a:p>
            <a:pPr>
              <a:buFont typeface="Arial" charset="0"/>
              <a:buChar char="•"/>
            </a:pPr>
            <a:r>
              <a:rPr lang="en-US" sz="1600">
                <a:solidFill>
                  <a:schemeClr val="tx2"/>
                </a:solidFill>
                <a:latin typeface="+mj-lt"/>
                <a:cs typeface="Arial" charset="0"/>
              </a:rPr>
              <a:t> 9 pages of requirements (part 1)</a:t>
            </a:r>
          </a:p>
        </p:txBody>
      </p:sp>
      <p:pic>
        <p:nvPicPr>
          <p:cNvPr id="41" name="Picture 2" descr="Papier,Dokument,Text,vorne,Clip">
            <a:extLst>
              <a:ext uri="{FF2B5EF4-FFF2-40B4-BE49-F238E27FC236}">
                <a16:creationId xmlns:a16="http://schemas.microsoft.com/office/drawing/2014/main" xmlns="" id="{66588942-7DF7-734E-8979-39E7812EF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981" y="2963703"/>
            <a:ext cx="866997" cy="1160568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42" name="Picture 2" descr="Papier,Dokument,Text,vorne,Clip">
            <a:extLst>
              <a:ext uri="{FF2B5EF4-FFF2-40B4-BE49-F238E27FC236}">
                <a16:creationId xmlns:a16="http://schemas.microsoft.com/office/drawing/2014/main" xmlns="" id="{A24F776E-A07E-DE4C-8ADF-AC30C80A9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581" y="3097911"/>
            <a:ext cx="866997" cy="1160568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22" name="Date Placeholder 1"/>
          <p:cNvSpPr>
            <a:spLocks noGrp="1"/>
          </p:cNvSpPr>
          <p:nvPr>
            <p:ph type="dt" sz="half" idx="10"/>
          </p:nvPr>
        </p:nvSpPr>
        <p:spPr>
          <a:xfrm>
            <a:off x="251520" y="6448251"/>
            <a:ext cx="2133600" cy="365125"/>
          </a:xfrm>
        </p:spPr>
        <p:txBody>
          <a:bodyPr/>
          <a:lstStyle/>
          <a:p>
            <a:r>
              <a:rPr lang="en-US" sz="1300" dirty="0">
                <a:latin typeface="Calibri" charset="0"/>
                <a:ea typeface="Calibri" charset="0"/>
                <a:cs typeface="Calibri" charset="0"/>
              </a:rPr>
              <a:t>20 March 2018</a:t>
            </a:r>
          </a:p>
        </p:txBody>
      </p:sp>
    </p:spTree>
    <p:extLst>
      <p:ext uri="{BB962C8B-B14F-4D97-AF65-F5344CB8AC3E}">
        <p14:creationId xmlns:p14="http://schemas.microsoft.com/office/powerpoint/2010/main" val="6923073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7294466" cy="576064"/>
          </a:xfrm>
        </p:spPr>
        <p:txBody>
          <a:bodyPr/>
          <a:lstStyle/>
          <a:p>
            <a:r>
              <a:rPr lang="en-US" dirty="0" err="1"/>
              <a:t>FitSM</a:t>
            </a:r>
            <a:r>
              <a:rPr lang="en-US" dirty="0"/>
              <a:t> and ISO/IEC 2000 Processes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FBAEEBBB-A284-7843-9646-3BBB2D435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1898"/>
            <a:ext cx="8229600" cy="462601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GB"/>
          </a:p>
          <a:p>
            <a:pPr marL="457200" lvl="1" indent="0">
              <a:buNone/>
            </a:pPr>
            <a:endParaRPr lang="en-GB"/>
          </a:p>
        </p:txBody>
      </p:sp>
      <p:sp>
        <p:nvSpPr>
          <p:cNvPr id="22" name="Rechteck 5">
            <a:extLst>
              <a:ext uri="{FF2B5EF4-FFF2-40B4-BE49-F238E27FC236}">
                <a16:creationId xmlns:a16="http://schemas.microsoft.com/office/drawing/2014/main" xmlns="" id="{72D8C91E-CA6F-244F-BCCD-8347623C560E}"/>
              </a:ext>
            </a:extLst>
          </p:cNvPr>
          <p:cNvSpPr/>
          <p:nvPr/>
        </p:nvSpPr>
        <p:spPr>
          <a:xfrm>
            <a:off x="1814717" y="1313693"/>
            <a:ext cx="2608427" cy="243067"/>
          </a:xfrm>
          <a:prstGeom prst="rect">
            <a:avLst/>
          </a:prstGeom>
          <a:gradFill>
            <a:gsLst>
              <a:gs pos="48000">
                <a:srgbClr val="618DC3"/>
              </a:gs>
              <a:gs pos="0">
                <a:schemeClr val="accent1">
                  <a:lumMod val="75000"/>
                </a:schemeClr>
              </a:gs>
            </a:gsLst>
            <a:lin ang="2400000" scaled="0"/>
          </a:gra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de-DE" sz="1400" b="1" dirty="0"/>
              <a:t>Service Portfolio Management</a:t>
            </a:r>
          </a:p>
        </p:txBody>
      </p:sp>
      <p:sp>
        <p:nvSpPr>
          <p:cNvPr id="23" name="Rechteck 14">
            <a:extLst>
              <a:ext uri="{FF2B5EF4-FFF2-40B4-BE49-F238E27FC236}">
                <a16:creationId xmlns:a16="http://schemas.microsoft.com/office/drawing/2014/main" xmlns="" id="{32E6EEFC-0186-2B40-9831-8AD82AE01013}"/>
              </a:ext>
            </a:extLst>
          </p:cNvPr>
          <p:cNvSpPr/>
          <p:nvPr/>
        </p:nvSpPr>
        <p:spPr>
          <a:xfrm>
            <a:off x="1814717" y="1634227"/>
            <a:ext cx="5410658" cy="243067"/>
          </a:xfrm>
          <a:prstGeom prst="rect">
            <a:avLst/>
          </a:prstGeom>
          <a:gradFill flip="none" rotWithShape="1">
            <a:gsLst>
              <a:gs pos="55000">
                <a:srgbClr val="F79D53"/>
              </a:gs>
              <a:gs pos="48000">
                <a:srgbClr val="618DC3"/>
              </a:gs>
              <a:gs pos="0">
                <a:schemeClr val="accent1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/>
              <a:t>Service Level Management</a:t>
            </a:r>
          </a:p>
        </p:txBody>
      </p:sp>
      <p:sp>
        <p:nvSpPr>
          <p:cNvPr id="24" name="Rechteck 15">
            <a:extLst>
              <a:ext uri="{FF2B5EF4-FFF2-40B4-BE49-F238E27FC236}">
                <a16:creationId xmlns:a16="http://schemas.microsoft.com/office/drawing/2014/main" xmlns="" id="{896800AB-DBC0-A943-83F1-F9B314F44617}"/>
              </a:ext>
            </a:extLst>
          </p:cNvPr>
          <p:cNvSpPr/>
          <p:nvPr/>
        </p:nvSpPr>
        <p:spPr>
          <a:xfrm>
            <a:off x="1814717" y="1958568"/>
            <a:ext cx="5410658" cy="237553"/>
          </a:xfrm>
          <a:prstGeom prst="rect">
            <a:avLst/>
          </a:prstGeom>
          <a:gradFill flip="none" rotWithShape="1">
            <a:gsLst>
              <a:gs pos="55000">
                <a:srgbClr val="F79D53"/>
              </a:gs>
              <a:gs pos="48000">
                <a:srgbClr val="618DC3"/>
              </a:gs>
              <a:gs pos="0">
                <a:schemeClr val="accent1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/>
              <a:t>Service Reporting</a:t>
            </a:r>
          </a:p>
        </p:txBody>
      </p:sp>
      <p:sp>
        <p:nvSpPr>
          <p:cNvPr id="25" name="Rechteck 16">
            <a:extLst>
              <a:ext uri="{FF2B5EF4-FFF2-40B4-BE49-F238E27FC236}">
                <a16:creationId xmlns:a16="http://schemas.microsoft.com/office/drawing/2014/main" xmlns="" id="{3CD10177-E4F1-F845-BB13-B3C378E0DB6C}"/>
              </a:ext>
            </a:extLst>
          </p:cNvPr>
          <p:cNvSpPr/>
          <p:nvPr/>
        </p:nvSpPr>
        <p:spPr>
          <a:xfrm>
            <a:off x="1814717" y="2596882"/>
            <a:ext cx="5410658" cy="256893"/>
          </a:xfrm>
          <a:prstGeom prst="rect">
            <a:avLst/>
          </a:prstGeom>
          <a:gradFill flip="none" rotWithShape="1">
            <a:gsLst>
              <a:gs pos="55000">
                <a:srgbClr val="F79D53"/>
              </a:gs>
              <a:gs pos="48000">
                <a:srgbClr val="618DC3"/>
              </a:gs>
              <a:gs pos="0">
                <a:schemeClr val="accent1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/>
              <a:t>Capacity Management</a:t>
            </a:r>
          </a:p>
        </p:txBody>
      </p:sp>
      <p:sp>
        <p:nvSpPr>
          <p:cNvPr id="40" name="Rechteck 17">
            <a:extLst>
              <a:ext uri="{FF2B5EF4-FFF2-40B4-BE49-F238E27FC236}">
                <a16:creationId xmlns:a16="http://schemas.microsoft.com/office/drawing/2014/main" xmlns="" id="{9FA19A6D-D858-1844-BC3C-88F492767D12}"/>
              </a:ext>
            </a:extLst>
          </p:cNvPr>
          <p:cNvSpPr/>
          <p:nvPr/>
        </p:nvSpPr>
        <p:spPr>
          <a:xfrm>
            <a:off x="1814717" y="2933990"/>
            <a:ext cx="5410658" cy="256893"/>
          </a:xfrm>
          <a:prstGeom prst="rect">
            <a:avLst/>
          </a:prstGeom>
          <a:gradFill flip="none" rotWithShape="1">
            <a:gsLst>
              <a:gs pos="55000">
                <a:srgbClr val="F79D53"/>
              </a:gs>
              <a:gs pos="48000">
                <a:srgbClr val="618DC3"/>
              </a:gs>
              <a:gs pos="0">
                <a:schemeClr val="accent1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/>
              <a:t>Information Security Management</a:t>
            </a:r>
          </a:p>
        </p:txBody>
      </p:sp>
      <p:sp>
        <p:nvSpPr>
          <p:cNvPr id="43" name="Rechteck 18">
            <a:extLst>
              <a:ext uri="{FF2B5EF4-FFF2-40B4-BE49-F238E27FC236}">
                <a16:creationId xmlns:a16="http://schemas.microsoft.com/office/drawing/2014/main" xmlns="" id="{383EE2D3-A764-1445-9C69-805D9936D32C}"/>
              </a:ext>
            </a:extLst>
          </p:cNvPr>
          <p:cNvSpPr/>
          <p:nvPr/>
        </p:nvSpPr>
        <p:spPr>
          <a:xfrm>
            <a:off x="1814718" y="3639050"/>
            <a:ext cx="2617367" cy="277652"/>
          </a:xfrm>
          <a:prstGeom prst="rect">
            <a:avLst/>
          </a:prstGeom>
          <a:gradFill>
            <a:gsLst>
              <a:gs pos="48000">
                <a:srgbClr val="618DC3"/>
              </a:gs>
              <a:gs pos="0">
                <a:schemeClr val="accent1">
                  <a:lumMod val="75000"/>
                </a:schemeClr>
              </a:gs>
            </a:gsLst>
            <a:lin ang="2400000" scaled="0"/>
          </a:gra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GB" sz="1400" b="1"/>
              <a:t>Customer Relationship Mgmt</a:t>
            </a:r>
          </a:p>
        </p:txBody>
      </p:sp>
      <p:sp>
        <p:nvSpPr>
          <p:cNvPr id="44" name="Rechteck 19">
            <a:extLst>
              <a:ext uri="{FF2B5EF4-FFF2-40B4-BE49-F238E27FC236}">
                <a16:creationId xmlns:a16="http://schemas.microsoft.com/office/drawing/2014/main" xmlns="" id="{5B25CBE0-B0E7-CA46-8FC5-F85BDA8C240F}"/>
              </a:ext>
            </a:extLst>
          </p:cNvPr>
          <p:cNvSpPr/>
          <p:nvPr/>
        </p:nvSpPr>
        <p:spPr>
          <a:xfrm>
            <a:off x="1814718" y="3984907"/>
            <a:ext cx="5410658" cy="256893"/>
          </a:xfrm>
          <a:prstGeom prst="rect">
            <a:avLst/>
          </a:prstGeom>
          <a:gradFill flip="none" rotWithShape="1">
            <a:gsLst>
              <a:gs pos="55000">
                <a:srgbClr val="F79D53"/>
              </a:gs>
              <a:gs pos="48000">
                <a:srgbClr val="618DC3"/>
              </a:gs>
              <a:gs pos="0">
                <a:schemeClr val="accent1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/>
              <a:t>Supplier Relationship Management</a:t>
            </a:r>
          </a:p>
        </p:txBody>
      </p:sp>
      <p:sp>
        <p:nvSpPr>
          <p:cNvPr id="45" name="Rechteck 20">
            <a:extLst>
              <a:ext uri="{FF2B5EF4-FFF2-40B4-BE49-F238E27FC236}">
                <a16:creationId xmlns:a16="http://schemas.microsoft.com/office/drawing/2014/main" xmlns="" id="{C18A5BCA-5C9F-2F4A-A1FF-9119E629847F}"/>
              </a:ext>
            </a:extLst>
          </p:cNvPr>
          <p:cNvSpPr/>
          <p:nvPr/>
        </p:nvSpPr>
        <p:spPr>
          <a:xfrm>
            <a:off x="1814718" y="4318654"/>
            <a:ext cx="5410658" cy="256893"/>
          </a:xfrm>
          <a:prstGeom prst="rect">
            <a:avLst/>
          </a:prstGeom>
          <a:gradFill flip="none" rotWithShape="1">
            <a:gsLst>
              <a:gs pos="55000">
                <a:srgbClr val="F79D53"/>
              </a:gs>
              <a:gs pos="48000">
                <a:srgbClr val="618DC3"/>
              </a:gs>
              <a:gs pos="0">
                <a:schemeClr val="accent1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GB" sz="1400" b="1"/>
              <a:t>Incident and Service Request Mgmt	</a:t>
            </a:r>
          </a:p>
        </p:txBody>
      </p:sp>
      <p:sp>
        <p:nvSpPr>
          <p:cNvPr id="46" name="Rechteck 21">
            <a:extLst>
              <a:ext uri="{FF2B5EF4-FFF2-40B4-BE49-F238E27FC236}">
                <a16:creationId xmlns:a16="http://schemas.microsoft.com/office/drawing/2014/main" xmlns="" id="{8578529D-DD59-F946-84FF-5791C85174F8}"/>
              </a:ext>
            </a:extLst>
          </p:cNvPr>
          <p:cNvSpPr/>
          <p:nvPr/>
        </p:nvSpPr>
        <p:spPr>
          <a:xfrm>
            <a:off x="1814718" y="4662083"/>
            <a:ext cx="5410658" cy="256893"/>
          </a:xfrm>
          <a:prstGeom prst="rect">
            <a:avLst/>
          </a:prstGeom>
          <a:gradFill flip="none" rotWithShape="1">
            <a:gsLst>
              <a:gs pos="55000">
                <a:srgbClr val="F79D53"/>
              </a:gs>
              <a:gs pos="48000">
                <a:srgbClr val="618DC3"/>
              </a:gs>
              <a:gs pos="0">
                <a:schemeClr val="accent1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/>
              <a:t>Problem Management</a:t>
            </a:r>
          </a:p>
        </p:txBody>
      </p:sp>
      <p:sp>
        <p:nvSpPr>
          <p:cNvPr id="47" name="Rechteck 22">
            <a:extLst>
              <a:ext uri="{FF2B5EF4-FFF2-40B4-BE49-F238E27FC236}">
                <a16:creationId xmlns:a16="http://schemas.microsoft.com/office/drawing/2014/main" xmlns="" id="{615251B7-27F7-8F4D-B90A-146C53600F36}"/>
              </a:ext>
            </a:extLst>
          </p:cNvPr>
          <p:cNvSpPr/>
          <p:nvPr/>
        </p:nvSpPr>
        <p:spPr>
          <a:xfrm>
            <a:off x="1814718" y="5005512"/>
            <a:ext cx="5410658" cy="256893"/>
          </a:xfrm>
          <a:prstGeom prst="rect">
            <a:avLst/>
          </a:prstGeom>
          <a:gradFill flip="none" rotWithShape="1">
            <a:gsLst>
              <a:gs pos="55000">
                <a:srgbClr val="F79D53"/>
              </a:gs>
              <a:gs pos="48000">
                <a:srgbClr val="618DC3"/>
              </a:gs>
              <a:gs pos="0">
                <a:schemeClr val="accent1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/>
              <a:t>Configuration Management</a:t>
            </a:r>
          </a:p>
        </p:txBody>
      </p:sp>
      <p:sp>
        <p:nvSpPr>
          <p:cNvPr id="48" name="Rechteck 23">
            <a:extLst>
              <a:ext uri="{FF2B5EF4-FFF2-40B4-BE49-F238E27FC236}">
                <a16:creationId xmlns:a16="http://schemas.microsoft.com/office/drawing/2014/main" xmlns="" id="{2026CB10-6F88-FA49-BFF4-1902F5B26D86}"/>
              </a:ext>
            </a:extLst>
          </p:cNvPr>
          <p:cNvSpPr/>
          <p:nvPr/>
        </p:nvSpPr>
        <p:spPr>
          <a:xfrm>
            <a:off x="1814718" y="5348941"/>
            <a:ext cx="5410658" cy="256893"/>
          </a:xfrm>
          <a:prstGeom prst="rect">
            <a:avLst/>
          </a:prstGeom>
          <a:gradFill flip="none" rotWithShape="1">
            <a:gsLst>
              <a:gs pos="55000">
                <a:srgbClr val="F79D53"/>
              </a:gs>
              <a:gs pos="48000">
                <a:srgbClr val="618DC3"/>
              </a:gs>
              <a:gs pos="0">
                <a:schemeClr val="accent1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/>
              <a:t>Change Management</a:t>
            </a:r>
          </a:p>
        </p:txBody>
      </p:sp>
      <p:sp>
        <p:nvSpPr>
          <p:cNvPr id="49" name="Rechteck 24">
            <a:extLst>
              <a:ext uri="{FF2B5EF4-FFF2-40B4-BE49-F238E27FC236}">
                <a16:creationId xmlns:a16="http://schemas.microsoft.com/office/drawing/2014/main" xmlns="" id="{E0DE332D-D517-A04C-9661-4288BBE0F8F1}"/>
              </a:ext>
            </a:extLst>
          </p:cNvPr>
          <p:cNvSpPr/>
          <p:nvPr/>
        </p:nvSpPr>
        <p:spPr>
          <a:xfrm>
            <a:off x="1814717" y="5685164"/>
            <a:ext cx="5410657" cy="276901"/>
          </a:xfrm>
          <a:prstGeom prst="rect">
            <a:avLst/>
          </a:prstGeom>
          <a:gradFill flip="none" rotWithShape="1">
            <a:gsLst>
              <a:gs pos="55000">
                <a:srgbClr val="F79D53"/>
              </a:gs>
              <a:gs pos="48000">
                <a:srgbClr val="618DC3"/>
              </a:gs>
              <a:gs pos="0">
                <a:schemeClr val="accent1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GB" sz="1400" b="1"/>
              <a:t>Release and Deployment  Management     </a:t>
            </a:r>
          </a:p>
        </p:txBody>
      </p:sp>
      <p:sp>
        <p:nvSpPr>
          <p:cNvPr id="50" name="Rechteck 25">
            <a:extLst>
              <a:ext uri="{FF2B5EF4-FFF2-40B4-BE49-F238E27FC236}">
                <a16:creationId xmlns:a16="http://schemas.microsoft.com/office/drawing/2014/main" xmlns="" id="{A80C4D5C-4678-7249-BCBC-4AB63E65EA5A}"/>
              </a:ext>
            </a:extLst>
          </p:cNvPr>
          <p:cNvSpPr/>
          <p:nvPr/>
        </p:nvSpPr>
        <p:spPr>
          <a:xfrm>
            <a:off x="1814718" y="6041395"/>
            <a:ext cx="2608426" cy="267925"/>
          </a:xfrm>
          <a:prstGeom prst="rect">
            <a:avLst/>
          </a:prstGeom>
          <a:gradFill>
            <a:gsLst>
              <a:gs pos="48000">
                <a:srgbClr val="618DC3"/>
              </a:gs>
              <a:gs pos="0">
                <a:schemeClr val="accent1">
                  <a:lumMod val="75000"/>
                </a:schemeClr>
              </a:gs>
            </a:gsLst>
            <a:lin ang="2400000" scaled="0"/>
          </a:gra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/>
              <a:t>Continual Service Improvement</a:t>
            </a:r>
          </a:p>
        </p:txBody>
      </p:sp>
      <p:sp>
        <p:nvSpPr>
          <p:cNvPr id="51" name="Rechteck 26">
            <a:extLst>
              <a:ext uri="{FF2B5EF4-FFF2-40B4-BE49-F238E27FC236}">
                <a16:creationId xmlns:a16="http://schemas.microsoft.com/office/drawing/2014/main" xmlns="" id="{5FE5E644-E869-E641-B834-106D964AAC8A}"/>
              </a:ext>
            </a:extLst>
          </p:cNvPr>
          <p:cNvSpPr/>
          <p:nvPr/>
        </p:nvSpPr>
        <p:spPr>
          <a:xfrm>
            <a:off x="1814717" y="2275632"/>
            <a:ext cx="5410658" cy="240388"/>
          </a:xfrm>
          <a:prstGeom prst="rect">
            <a:avLst/>
          </a:prstGeom>
          <a:gradFill flip="none" rotWithShape="1">
            <a:gsLst>
              <a:gs pos="55000">
                <a:srgbClr val="F79D53"/>
              </a:gs>
              <a:gs pos="48000">
                <a:srgbClr val="618DC3"/>
              </a:gs>
              <a:gs pos="0">
                <a:schemeClr val="accent1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/>
              <a:t>Service Availability and Continuity Management</a:t>
            </a:r>
          </a:p>
        </p:txBody>
      </p:sp>
      <p:sp>
        <p:nvSpPr>
          <p:cNvPr id="52" name="Rechteck 27">
            <a:extLst>
              <a:ext uri="{FF2B5EF4-FFF2-40B4-BE49-F238E27FC236}">
                <a16:creationId xmlns:a16="http://schemas.microsoft.com/office/drawing/2014/main" xmlns="" id="{240DC1A7-CB30-C244-964C-661F84E04F5B}"/>
              </a:ext>
            </a:extLst>
          </p:cNvPr>
          <p:cNvSpPr/>
          <p:nvPr/>
        </p:nvSpPr>
        <p:spPr>
          <a:xfrm>
            <a:off x="457200" y="2071453"/>
            <a:ext cx="883228" cy="349593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4400" dirty="0">
                <a:solidFill>
                  <a:schemeClr val="bg1"/>
                </a:solidFill>
              </a:rPr>
              <a:t>FitSM</a:t>
            </a:r>
          </a:p>
        </p:txBody>
      </p:sp>
      <p:sp>
        <p:nvSpPr>
          <p:cNvPr id="53" name="Rechteck 28">
            <a:extLst>
              <a:ext uri="{FF2B5EF4-FFF2-40B4-BE49-F238E27FC236}">
                <a16:creationId xmlns:a16="http://schemas.microsoft.com/office/drawing/2014/main" xmlns="" id="{160E22A3-1C65-0C4A-9DB1-B3C4EF7C810F}"/>
              </a:ext>
            </a:extLst>
          </p:cNvPr>
          <p:cNvSpPr/>
          <p:nvPr/>
        </p:nvSpPr>
        <p:spPr>
          <a:xfrm rot="10800000">
            <a:off x="7762010" y="2071453"/>
            <a:ext cx="883228" cy="349593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4400" dirty="0">
                <a:solidFill>
                  <a:schemeClr val="bg1"/>
                </a:solidFill>
              </a:rPr>
              <a:t>ISO/IEC 20000</a:t>
            </a:r>
          </a:p>
        </p:txBody>
      </p:sp>
      <p:sp>
        <p:nvSpPr>
          <p:cNvPr id="54" name="Rechteck 30">
            <a:extLst>
              <a:ext uri="{FF2B5EF4-FFF2-40B4-BE49-F238E27FC236}">
                <a16:creationId xmlns:a16="http://schemas.microsoft.com/office/drawing/2014/main" xmlns="" id="{85F18F06-971E-564D-A5A6-4D5DACC4C2D6}"/>
              </a:ext>
            </a:extLst>
          </p:cNvPr>
          <p:cNvSpPr/>
          <p:nvPr/>
        </p:nvSpPr>
        <p:spPr>
          <a:xfrm>
            <a:off x="4582634" y="3639050"/>
            <a:ext cx="2642742" cy="277652"/>
          </a:xfrm>
          <a:prstGeom prst="rect">
            <a:avLst/>
          </a:prstGeom>
          <a:gradFill>
            <a:gsLst>
              <a:gs pos="0">
                <a:srgbClr val="F79D53"/>
              </a:gs>
              <a:gs pos="55000">
                <a:srgbClr val="F79D53"/>
              </a:gs>
              <a:gs pos="100000">
                <a:schemeClr val="accent6">
                  <a:lumMod val="75000"/>
                </a:schemeClr>
              </a:gs>
            </a:gsLst>
            <a:lin ang="2400000" scaled="0"/>
          </a:gra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GB" sz="1400" b="1"/>
              <a:t>Business Relationship Mgmt</a:t>
            </a:r>
          </a:p>
        </p:txBody>
      </p:sp>
      <p:sp>
        <p:nvSpPr>
          <p:cNvPr id="55" name="Rechteck 33">
            <a:extLst>
              <a:ext uri="{FF2B5EF4-FFF2-40B4-BE49-F238E27FC236}">
                <a16:creationId xmlns:a16="http://schemas.microsoft.com/office/drawing/2014/main" xmlns="" id="{096F68AB-8114-D449-9A80-404A0F21A2B3}"/>
              </a:ext>
            </a:extLst>
          </p:cNvPr>
          <p:cNvSpPr/>
          <p:nvPr/>
        </p:nvSpPr>
        <p:spPr>
          <a:xfrm>
            <a:off x="4582634" y="3277419"/>
            <a:ext cx="2642741" cy="260801"/>
          </a:xfrm>
          <a:prstGeom prst="rect">
            <a:avLst/>
          </a:prstGeom>
          <a:gradFill>
            <a:gsLst>
              <a:gs pos="55000">
                <a:srgbClr val="F79D53"/>
              </a:gs>
              <a:gs pos="100000">
                <a:schemeClr val="accent6">
                  <a:lumMod val="75000"/>
                </a:schemeClr>
              </a:gs>
            </a:gsLst>
            <a:lin ang="2400000" scaled="0"/>
          </a:gra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/>
              <a:t>Budget &amp; Accounting</a:t>
            </a:r>
          </a:p>
        </p:txBody>
      </p:sp>
      <p:sp>
        <p:nvSpPr>
          <p:cNvPr id="56" name="Rechteck 29">
            <a:extLst>
              <a:ext uri="{FF2B5EF4-FFF2-40B4-BE49-F238E27FC236}">
                <a16:creationId xmlns:a16="http://schemas.microsoft.com/office/drawing/2014/main" xmlns="" id="{311566A3-35A9-4549-9B2F-BEF41B4A538D}"/>
              </a:ext>
            </a:extLst>
          </p:cNvPr>
          <p:cNvSpPr/>
          <p:nvPr/>
        </p:nvSpPr>
        <p:spPr>
          <a:xfrm>
            <a:off x="4616947" y="1313693"/>
            <a:ext cx="2608427" cy="24306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numCol="1" rtlCol="0" anchor="ctr"/>
          <a:lstStyle/>
          <a:p>
            <a:pPr lvl="0" algn="ctr"/>
            <a:r>
              <a:rPr lang="en-GB" sz="900" b="1"/>
              <a:t>(Design and transition of new or changed services)</a:t>
            </a:r>
          </a:p>
        </p:txBody>
      </p:sp>
      <p:sp>
        <p:nvSpPr>
          <p:cNvPr id="57" name="Rechteck 31">
            <a:extLst>
              <a:ext uri="{FF2B5EF4-FFF2-40B4-BE49-F238E27FC236}">
                <a16:creationId xmlns:a16="http://schemas.microsoft.com/office/drawing/2014/main" xmlns="" id="{8D0A116C-085A-194D-AC4D-959B4E4AEFE6}"/>
              </a:ext>
            </a:extLst>
          </p:cNvPr>
          <p:cNvSpPr/>
          <p:nvPr/>
        </p:nvSpPr>
        <p:spPr>
          <a:xfrm>
            <a:off x="4582634" y="6041395"/>
            <a:ext cx="2608427" cy="24306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numCol="1" rtlCol="0" anchor="ctr"/>
          <a:lstStyle/>
          <a:p>
            <a:pPr lvl="0" algn="ctr"/>
            <a:r>
              <a:rPr lang="en-GB" sz="900" b="1"/>
              <a:t>(Maintain and improve the SMS)</a:t>
            </a:r>
          </a:p>
        </p:txBody>
      </p:sp>
      <p:sp>
        <p:nvSpPr>
          <p:cNvPr id="58" name="Slide Number Placeholder 2">
            <a:extLst>
              <a:ext uri="{FF2B5EF4-FFF2-40B4-BE49-F238E27FC236}">
                <a16:creationId xmlns:a16="http://schemas.microsoft.com/office/drawing/2014/main" xmlns="" id="{817C60A2-2DA2-144F-87C1-8925D16C8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0423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38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7" name="Date Placeholder 1"/>
          <p:cNvSpPr>
            <a:spLocks noGrp="1"/>
          </p:cNvSpPr>
          <p:nvPr>
            <p:ph type="dt" sz="half" idx="10"/>
          </p:nvPr>
        </p:nvSpPr>
        <p:spPr>
          <a:xfrm>
            <a:off x="251520" y="6448251"/>
            <a:ext cx="2133600" cy="365125"/>
          </a:xfrm>
        </p:spPr>
        <p:txBody>
          <a:bodyPr/>
          <a:lstStyle/>
          <a:p>
            <a:r>
              <a:rPr lang="en-US" sz="1300" dirty="0">
                <a:latin typeface="Calibri" charset="0"/>
                <a:ea typeface="Calibri" charset="0"/>
                <a:cs typeface="Calibri" charset="0"/>
              </a:rPr>
              <a:t>20 March 2018</a:t>
            </a:r>
          </a:p>
        </p:txBody>
      </p:sp>
    </p:spTree>
    <p:extLst>
      <p:ext uri="{BB962C8B-B14F-4D97-AF65-F5344CB8AC3E}">
        <p14:creationId xmlns:p14="http://schemas.microsoft.com/office/powerpoint/2010/main" val="5200162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39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7664" y="4509120"/>
            <a:ext cx="6120680" cy="576064"/>
          </a:xfrm>
        </p:spPr>
        <p:txBody>
          <a:bodyPr>
            <a:normAutofit fontScale="90000"/>
          </a:bodyPr>
          <a:lstStyle/>
          <a:p>
            <a:r>
              <a:rPr lang="en-US" sz="3600" i="1" dirty="0">
                <a:latin typeface="Calibri" charset="0"/>
                <a:ea typeface="Calibri" charset="0"/>
                <a:cs typeface="Calibri" charset="0"/>
              </a:rPr>
              <a:t>Training and Certification Scheme</a:t>
            </a:r>
          </a:p>
        </p:txBody>
      </p:sp>
      <p:pic>
        <p:nvPicPr>
          <p:cNvPr id="6" name="Bild 5" descr="check-mark-3-512.png">
            <a:extLst>
              <a:ext uri="{FF2B5EF4-FFF2-40B4-BE49-F238E27FC236}">
                <a16:creationId xmlns:a16="http://schemas.microsoft.com/office/drawing/2014/main" xmlns="" id="{8286C9ED-920E-AB4F-8E92-AE70272DA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594374"/>
            <a:ext cx="2986754" cy="2986754"/>
          </a:xfrm>
          <a:prstGeom prst="rect">
            <a:avLst/>
          </a:prstGeom>
        </p:spPr>
      </p:pic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51520" y="6448251"/>
            <a:ext cx="2133600" cy="365125"/>
          </a:xfrm>
        </p:spPr>
        <p:txBody>
          <a:bodyPr/>
          <a:lstStyle/>
          <a:p>
            <a:r>
              <a:rPr lang="en-US" sz="1300" dirty="0">
                <a:latin typeface="Calibri" charset="0"/>
                <a:ea typeface="Calibri" charset="0"/>
                <a:cs typeface="Calibri" charset="0"/>
              </a:rPr>
              <a:t>20 March 2018</a:t>
            </a:r>
          </a:p>
        </p:txBody>
      </p:sp>
    </p:spTree>
    <p:extLst>
      <p:ext uri="{BB962C8B-B14F-4D97-AF65-F5344CB8AC3E}">
        <p14:creationId xmlns:p14="http://schemas.microsoft.com/office/powerpoint/2010/main" val="3349747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20A3-ED7A-423B-A556-06807A7504C3}" type="datetime1">
              <a:rPr lang="en-US" smtClean="0"/>
              <a:t>3/20/2018</a:t>
            </a:fld>
            <a:endParaRPr lang="en-US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347356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8091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40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7848872" cy="576064"/>
          </a:xfrm>
        </p:spPr>
        <p:txBody>
          <a:bodyPr>
            <a:normAutofit/>
          </a:bodyPr>
          <a:lstStyle/>
          <a:p>
            <a:r>
              <a:rPr lang="en-GB" sz="2400" dirty="0" err="1"/>
              <a:t>FitSM</a:t>
            </a:r>
            <a:r>
              <a:rPr lang="en-GB" sz="2400" dirty="0"/>
              <a:t> Training and Certification Programme</a:t>
            </a:r>
          </a:p>
        </p:txBody>
      </p:sp>
      <p:graphicFrame>
        <p:nvGraphicFramePr>
          <p:cNvPr id="8" name="Tabelle 4"/>
          <p:cNvGraphicFramePr>
            <a:graphicFrameLocks noGrp="1"/>
          </p:cNvGraphicFramePr>
          <p:nvPr>
            <p:extLst/>
          </p:nvPr>
        </p:nvGraphicFramePr>
        <p:xfrm>
          <a:off x="457200" y="4882296"/>
          <a:ext cx="8229600" cy="131943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8912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 noProof="0">
                          <a:effectLst/>
                        </a:rPr>
                        <a:t>Foundation Level</a:t>
                      </a:r>
                      <a:endParaRPr lang="en-GB" sz="1400" noProof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4052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 i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Rechteck 7"/>
          <p:cNvSpPr/>
          <p:nvPr/>
        </p:nvSpPr>
        <p:spPr>
          <a:xfrm>
            <a:off x="2190466" y="5328272"/>
            <a:ext cx="4763069" cy="6823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Foundation training in IT service management</a:t>
            </a:r>
          </a:p>
        </p:txBody>
      </p:sp>
      <p:graphicFrame>
        <p:nvGraphicFramePr>
          <p:cNvPr id="10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831464"/>
              </p:ext>
            </p:extLst>
          </p:nvPr>
        </p:nvGraphicFramePr>
        <p:xfrm>
          <a:off x="457200" y="3219544"/>
          <a:ext cx="8229600" cy="131943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8912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 noProof="0">
                          <a:effectLst/>
                        </a:rPr>
                        <a:t>Advanced Level</a:t>
                      </a:r>
                      <a:endParaRPr lang="en-GB" sz="1400" noProof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4052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03674"/>
              </p:ext>
            </p:extLst>
          </p:nvPr>
        </p:nvGraphicFramePr>
        <p:xfrm>
          <a:off x="457199" y="1556792"/>
          <a:ext cx="4973529" cy="131943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9735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8912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 noProof="0" dirty="0">
                          <a:effectLst/>
                        </a:rPr>
                        <a:t>Expert</a:t>
                      </a:r>
                      <a:r>
                        <a:rPr lang="en-GB" sz="1400" baseline="0" noProof="0" dirty="0">
                          <a:effectLst/>
                        </a:rPr>
                        <a:t> </a:t>
                      </a:r>
                      <a:r>
                        <a:rPr lang="en-GB" sz="1400" noProof="0" dirty="0">
                          <a:effectLst/>
                        </a:rPr>
                        <a:t>Level</a:t>
                      </a:r>
                      <a:endParaRPr lang="en-GB" sz="1400" noProof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4052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3" name="Rechteck 12"/>
          <p:cNvSpPr/>
          <p:nvPr/>
        </p:nvSpPr>
        <p:spPr>
          <a:xfrm>
            <a:off x="634620" y="2014141"/>
            <a:ext cx="4475573" cy="6823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         Expert training in IT service management</a:t>
            </a:r>
          </a:p>
        </p:txBody>
      </p:sp>
      <p:sp>
        <p:nvSpPr>
          <p:cNvPr id="14" name="Rechteck 13"/>
          <p:cNvSpPr/>
          <p:nvPr/>
        </p:nvSpPr>
        <p:spPr>
          <a:xfrm>
            <a:off x="634621" y="3681443"/>
            <a:ext cx="3841845" cy="6823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Advanced training in</a:t>
            </a:r>
          </a:p>
          <a:p>
            <a:pPr algn="ctr"/>
            <a:r>
              <a:rPr lang="en-GB" b="1" dirty="0"/>
              <a:t>service planning and delivery</a:t>
            </a:r>
          </a:p>
        </p:txBody>
      </p:sp>
      <p:sp>
        <p:nvSpPr>
          <p:cNvPr id="15" name="Rechteck 14"/>
          <p:cNvSpPr/>
          <p:nvPr/>
        </p:nvSpPr>
        <p:spPr>
          <a:xfrm>
            <a:off x="4659573" y="3681443"/>
            <a:ext cx="3841845" cy="6823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Advanced training in</a:t>
            </a:r>
          </a:p>
          <a:p>
            <a:pPr algn="ctr"/>
            <a:r>
              <a:rPr lang="en-GB" b="1" dirty="0"/>
              <a:t>service operation and control</a:t>
            </a:r>
          </a:p>
        </p:txBody>
      </p:sp>
      <p:sp>
        <p:nvSpPr>
          <p:cNvPr id="16" name="Pfeil nach unten 3"/>
          <p:cNvSpPr/>
          <p:nvPr/>
        </p:nvSpPr>
        <p:spPr>
          <a:xfrm rot="10800000">
            <a:off x="4384912" y="4579928"/>
            <a:ext cx="374176" cy="216083"/>
          </a:xfrm>
          <a:prstGeom prst="downArrow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17" name="Pfeil nach unten 15"/>
          <p:cNvSpPr/>
          <p:nvPr/>
        </p:nvSpPr>
        <p:spPr>
          <a:xfrm rot="10800000">
            <a:off x="4369557" y="2934241"/>
            <a:ext cx="374176" cy="216083"/>
          </a:xfrm>
          <a:prstGeom prst="downArrow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18" name="Rechteck 16"/>
          <p:cNvSpPr/>
          <p:nvPr/>
        </p:nvSpPr>
        <p:spPr>
          <a:xfrm>
            <a:off x="6844840" y="5716569"/>
            <a:ext cx="701539" cy="3882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4291" tIns="32146" rIns="64291" bIns="32146" anchor="ctr"/>
          <a:lstStyle/>
          <a:p>
            <a:pPr algn="ctr">
              <a:defRPr/>
            </a:pPr>
            <a:r>
              <a:rPr lang="en-US" sz="1400" b="1">
                <a:solidFill>
                  <a:schemeClr val="tx1"/>
                </a:solidFill>
                <a:latin typeface="+mj-lt"/>
              </a:rPr>
              <a:t>1 day</a:t>
            </a:r>
          </a:p>
        </p:txBody>
      </p:sp>
      <p:sp>
        <p:nvSpPr>
          <p:cNvPr id="19" name="Rechteck 17"/>
          <p:cNvSpPr/>
          <p:nvPr/>
        </p:nvSpPr>
        <p:spPr>
          <a:xfrm>
            <a:off x="4582705" y="3615642"/>
            <a:ext cx="701539" cy="3882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4291" tIns="32146" rIns="64291" bIns="32146" anchor="ctr"/>
          <a:lstStyle/>
          <a:p>
            <a:pPr algn="ctr">
              <a:defRPr/>
            </a:pPr>
            <a:r>
              <a:rPr lang="en-US" sz="1400" b="1">
                <a:solidFill>
                  <a:schemeClr val="tx1"/>
                </a:solidFill>
                <a:latin typeface="+mj-lt"/>
              </a:rPr>
              <a:t>2 days</a:t>
            </a:r>
          </a:p>
        </p:txBody>
      </p:sp>
      <p:sp>
        <p:nvSpPr>
          <p:cNvPr id="20" name="Rechteck 18"/>
          <p:cNvSpPr/>
          <p:nvPr/>
        </p:nvSpPr>
        <p:spPr>
          <a:xfrm>
            <a:off x="580027" y="3615642"/>
            <a:ext cx="701539" cy="3882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4291" tIns="32146" rIns="64291" bIns="32146" anchor="ctr"/>
          <a:lstStyle/>
          <a:p>
            <a:pPr algn="ctr">
              <a:defRPr/>
            </a:pPr>
            <a:r>
              <a:rPr lang="en-US" sz="1400" b="1">
                <a:solidFill>
                  <a:schemeClr val="tx1"/>
                </a:solidFill>
                <a:latin typeface="+mj-lt"/>
              </a:rPr>
              <a:t>2 days</a:t>
            </a:r>
          </a:p>
        </p:txBody>
      </p:sp>
      <p:sp>
        <p:nvSpPr>
          <p:cNvPr id="21" name="Rechteck 19"/>
          <p:cNvSpPr/>
          <p:nvPr/>
        </p:nvSpPr>
        <p:spPr>
          <a:xfrm>
            <a:off x="507455" y="1892564"/>
            <a:ext cx="701539" cy="3882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4291" tIns="32146" rIns="64291" bIns="32146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2 days</a:t>
            </a:r>
          </a:p>
        </p:txBody>
      </p:sp>
      <p:graphicFrame>
        <p:nvGraphicFramePr>
          <p:cNvPr id="26" name="Tabelle 11">
            <a:extLst>
              <a:ext uri="{FF2B5EF4-FFF2-40B4-BE49-F238E27FC236}">
                <a16:creationId xmlns:a16="http://schemas.microsoft.com/office/drawing/2014/main" xmlns="" id="{F5F5311A-42B8-BC4C-B05D-C1C2A2C476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731479"/>
              </p:ext>
            </p:extLst>
          </p:nvPr>
        </p:nvGraphicFramePr>
        <p:xfrm>
          <a:off x="5502736" y="1563551"/>
          <a:ext cx="3173719" cy="131943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1737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8912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 noProof="0" dirty="0">
                          <a:effectLst/>
                        </a:rPr>
                        <a:t>Expert</a:t>
                      </a:r>
                      <a:r>
                        <a:rPr lang="en-GB" sz="1400" baseline="0" noProof="0" dirty="0">
                          <a:effectLst/>
                        </a:rPr>
                        <a:t> </a:t>
                      </a:r>
                      <a:r>
                        <a:rPr lang="en-GB" sz="1400" noProof="0" dirty="0">
                          <a:effectLst/>
                        </a:rPr>
                        <a:t>Level</a:t>
                      </a:r>
                      <a:endParaRPr lang="en-GB" sz="1400" noProof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4052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7" name="Rechteck 12">
            <a:extLst>
              <a:ext uri="{FF2B5EF4-FFF2-40B4-BE49-F238E27FC236}">
                <a16:creationId xmlns:a16="http://schemas.microsoft.com/office/drawing/2014/main" xmlns="" id="{58EE17A2-3823-5045-8375-F5BC75772256}"/>
              </a:ext>
            </a:extLst>
          </p:cNvPr>
          <p:cNvSpPr/>
          <p:nvPr/>
        </p:nvSpPr>
        <p:spPr>
          <a:xfrm>
            <a:off x="5612505" y="2014141"/>
            <a:ext cx="2888913" cy="6823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       Expert Bridge</a:t>
            </a:r>
          </a:p>
        </p:txBody>
      </p:sp>
      <p:sp>
        <p:nvSpPr>
          <p:cNvPr id="28" name="Rechteck 19">
            <a:extLst>
              <a:ext uri="{FF2B5EF4-FFF2-40B4-BE49-F238E27FC236}">
                <a16:creationId xmlns:a16="http://schemas.microsoft.com/office/drawing/2014/main" xmlns="" id="{3A8A4E8E-5DD4-AA40-B643-E97E44E1E488}"/>
              </a:ext>
            </a:extLst>
          </p:cNvPr>
          <p:cNvSpPr/>
          <p:nvPr/>
        </p:nvSpPr>
        <p:spPr>
          <a:xfrm>
            <a:off x="5382629" y="1844824"/>
            <a:ext cx="701539" cy="3882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4291" tIns="32146" rIns="64291" bIns="32146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2 days</a:t>
            </a:r>
          </a:p>
        </p:txBody>
      </p:sp>
      <p:sp>
        <p:nvSpPr>
          <p:cNvPr id="29" name="Rechteck 16">
            <a:extLst>
              <a:ext uri="{FF2B5EF4-FFF2-40B4-BE49-F238E27FC236}">
                <a16:creationId xmlns:a16="http://schemas.microsoft.com/office/drawing/2014/main" xmlns="" id="{5F0C16B9-7E19-0A4E-9CAE-730A93D2FAA5}"/>
              </a:ext>
            </a:extLst>
          </p:cNvPr>
          <p:cNvSpPr/>
          <p:nvPr/>
        </p:nvSpPr>
        <p:spPr>
          <a:xfrm>
            <a:off x="7694486" y="1892564"/>
            <a:ext cx="1270002" cy="589012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4291" tIns="32146" rIns="64291" bIns="32146" anchor="ctr"/>
          <a:lstStyle/>
          <a:p>
            <a:pPr algn="ctr">
              <a:defRPr/>
            </a:pPr>
            <a:r>
              <a:rPr lang="en-US" sz="1050" dirty="0">
                <a:solidFill>
                  <a:schemeClr val="tx1"/>
                </a:solidFill>
                <a:latin typeface="+mj-lt"/>
              </a:rPr>
              <a:t>ITIL Expert, ISO/IEC 20000 consultant and auditor</a:t>
            </a:r>
          </a:p>
        </p:txBody>
      </p:sp>
      <p:sp>
        <p:nvSpPr>
          <p:cNvPr id="23" name="Date Placeholder 1"/>
          <p:cNvSpPr>
            <a:spLocks noGrp="1"/>
          </p:cNvSpPr>
          <p:nvPr>
            <p:ph type="dt" sz="half" idx="10"/>
          </p:nvPr>
        </p:nvSpPr>
        <p:spPr>
          <a:xfrm>
            <a:off x="251520" y="6448251"/>
            <a:ext cx="2133600" cy="365125"/>
          </a:xfrm>
        </p:spPr>
        <p:txBody>
          <a:bodyPr/>
          <a:lstStyle/>
          <a:p>
            <a:r>
              <a:rPr lang="en-US" sz="1300" dirty="0">
                <a:latin typeface="Calibri" charset="0"/>
                <a:ea typeface="Calibri" charset="0"/>
                <a:cs typeface="Calibri" charset="0"/>
              </a:rPr>
              <a:t>20 March 2018</a:t>
            </a:r>
          </a:p>
        </p:txBody>
      </p:sp>
    </p:spTree>
    <p:extLst>
      <p:ext uri="{BB962C8B-B14F-4D97-AF65-F5344CB8AC3E}">
        <p14:creationId xmlns:p14="http://schemas.microsoft.com/office/powerpoint/2010/main" val="9067733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41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7200800" cy="576064"/>
          </a:xfrm>
        </p:spPr>
        <p:txBody>
          <a:bodyPr/>
          <a:lstStyle/>
          <a:p>
            <a:r>
              <a:rPr lang="en-GB" dirty="0" err="1"/>
              <a:t>FitSM</a:t>
            </a:r>
            <a:r>
              <a:rPr lang="en-GB" dirty="0"/>
              <a:t> Foundation Training Topics</a:t>
            </a:r>
            <a:endParaRPr lang="en-US" dirty="0"/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457200" y="1696598"/>
            <a:ext cx="8229600" cy="4626019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IT Service Management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Introduction, Terms &amp; Concepts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FitSM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Standards Family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Background and overview of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FitSM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standard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General aspects and requirements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Process model and requirements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Benefits, Risks &amp; Challenges of Implementing IT Service Management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Related Standards &amp; Frameworks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Exam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 multiple choice questions; 65% to pass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51520" y="6448251"/>
            <a:ext cx="2133600" cy="365125"/>
          </a:xfrm>
        </p:spPr>
        <p:txBody>
          <a:bodyPr/>
          <a:lstStyle/>
          <a:p>
            <a:r>
              <a:rPr lang="en-US" sz="1300" dirty="0">
                <a:latin typeface="Calibri" charset="0"/>
                <a:ea typeface="Calibri" charset="0"/>
                <a:cs typeface="Calibri" charset="0"/>
              </a:rPr>
              <a:t>20 March 2018</a:t>
            </a:r>
          </a:p>
        </p:txBody>
      </p:sp>
    </p:spTree>
    <p:extLst>
      <p:ext uri="{BB962C8B-B14F-4D97-AF65-F5344CB8AC3E}">
        <p14:creationId xmlns:p14="http://schemas.microsoft.com/office/powerpoint/2010/main" val="28123606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42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7200800" cy="576064"/>
          </a:xfrm>
        </p:spPr>
        <p:txBody>
          <a:bodyPr>
            <a:normAutofit/>
          </a:bodyPr>
          <a:lstStyle/>
          <a:p>
            <a:r>
              <a:rPr lang="en-GB" dirty="0" err="1"/>
              <a:t>FitSM</a:t>
            </a:r>
            <a:r>
              <a:rPr lang="en-GB" dirty="0"/>
              <a:t> Advanced SPD Training Topics</a:t>
            </a:r>
            <a:endParaRPr lang="en-US" dirty="0"/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457200" y="1696598"/>
            <a:ext cx="8229600" cy="4626019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Repeat the most important Foundation knowledge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Dive deeper into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General aspects of “implementing” ITSM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Top management; Documentation; Scope; Continual Improvement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8 processes related to service planning and delivery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Service Portfolio; Service Level; Service Reporting; Service Availability and Continuity; Capacity; Information Security, Customer and Supplier Relationship Management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Process set-up and running; roles and responsibilities; interfaces; critical success factors and KPIs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Exam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30 multiple choice questions; 70% to pass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51520" y="6448251"/>
            <a:ext cx="2133600" cy="365125"/>
          </a:xfrm>
        </p:spPr>
        <p:txBody>
          <a:bodyPr/>
          <a:lstStyle/>
          <a:p>
            <a:r>
              <a:rPr lang="en-US" sz="1300" dirty="0">
                <a:latin typeface="Calibri" charset="0"/>
                <a:ea typeface="Calibri" charset="0"/>
                <a:cs typeface="Calibri" charset="0"/>
              </a:rPr>
              <a:t>20 March 2018</a:t>
            </a:r>
          </a:p>
        </p:txBody>
      </p:sp>
    </p:spTree>
    <p:extLst>
      <p:ext uri="{BB962C8B-B14F-4D97-AF65-F5344CB8AC3E}">
        <p14:creationId xmlns:p14="http://schemas.microsoft.com/office/powerpoint/2010/main" val="8277304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43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7344816" cy="576064"/>
          </a:xfrm>
        </p:spPr>
        <p:txBody>
          <a:bodyPr>
            <a:normAutofit/>
          </a:bodyPr>
          <a:lstStyle/>
          <a:p>
            <a:r>
              <a:rPr lang="en-GB" dirty="0" err="1"/>
              <a:t>FitSM</a:t>
            </a:r>
            <a:r>
              <a:rPr lang="en-GB" dirty="0"/>
              <a:t> Advanced SOC Training Topics</a:t>
            </a:r>
            <a:endParaRPr lang="en-US" dirty="0"/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457200" y="1696598"/>
            <a:ext cx="8229600" cy="4626019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Repeat the most important Foundation knowledge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Dive deeper into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General aspects of “implementing” ITSM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Top management; Documentation; Scope; Continual Improvement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6 processes related to service operation and control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Incident and Service Request; Problem; Configuration; Change; Release and Deployment Mgmt.; Continual Service Improvement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Process set-up and running; roles and responsibilities; interfaces; critical success factors and KPIs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Exam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30 multiple choice questions; 70% to pass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51520" y="6448251"/>
            <a:ext cx="2133600" cy="365125"/>
          </a:xfrm>
        </p:spPr>
        <p:txBody>
          <a:bodyPr/>
          <a:lstStyle/>
          <a:p>
            <a:r>
              <a:rPr lang="en-US" sz="1300" dirty="0">
                <a:latin typeface="Calibri" charset="0"/>
                <a:ea typeface="Calibri" charset="0"/>
                <a:cs typeface="Calibri" charset="0"/>
              </a:rPr>
              <a:t>20 March 2018</a:t>
            </a:r>
          </a:p>
        </p:txBody>
      </p:sp>
    </p:spTree>
    <p:extLst>
      <p:ext uri="{BB962C8B-B14F-4D97-AF65-F5344CB8AC3E}">
        <p14:creationId xmlns:p14="http://schemas.microsoft.com/office/powerpoint/2010/main" val="24169779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44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7272808" cy="576064"/>
          </a:xfrm>
        </p:spPr>
        <p:txBody>
          <a:bodyPr>
            <a:normAutofit/>
          </a:bodyPr>
          <a:lstStyle/>
          <a:p>
            <a:r>
              <a:rPr lang="en-GB" dirty="0" err="1"/>
              <a:t>FitSM</a:t>
            </a:r>
            <a:r>
              <a:rPr lang="en-GB" dirty="0"/>
              <a:t> Expert Training Topics</a:t>
            </a:r>
            <a:endParaRPr lang="en-US" dirty="0"/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457200" y="1696598"/>
            <a:ext cx="8229600" cy="462601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ITSM-related frameworks and standards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ITIL, COBIT, ISO 9000, ISO2000, ISO 27000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Understanding the organizational context of delivering and managing services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Leadership and governance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Effective polices and communication; Governance; Managing Risk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Planning and implementing ITSM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Plans; Roles; Training and awareness; Organizational Change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Monitoring, reviewing and improving ITSM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Conformity, effectiveness, and efficiency; KPIs; Auditing; Capability and maturity assessments; Management reviews 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Exam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30 questions (6 T/F each); 75% to pass (135 pts out of 180)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51520" y="6448251"/>
            <a:ext cx="2133600" cy="365125"/>
          </a:xfrm>
        </p:spPr>
        <p:txBody>
          <a:bodyPr/>
          <a:lstStyle/>
          <a:p>
            <a:r>
              <a:rPr lang="en-US" sz="1300" dirty="0">
                <a:latin typeface="Calibri" charset="0"/>
                <a:ea typeface="Calibri" charset="0"/>
                <a:cs typeface="Calibri" charset="0"/>
              </a:rPr>
              <a:t>20 March 2018</a:t>
            </a:r>
          </a:p>
        </p:txBody>
      </p:sp>
    </p:spTree>
    <p:extLst>
      <p:ext uri="{BB962C8B-B14F-4D97-AF65-F5344CB8AC3E}">
        <p14:creationId xmlns:p14="http://schemas.microsoft.com/office/powerpoint/2010/main" val="21717605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45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7664" y="2852936"/>
            <a:ext cx="612068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i="1" dirty="0">
                <a:latin typeface="Calibri" charset="0"/>
                <a:ea typeface="Calibri" charset="0"/>
                <a:cs typeface="Calibri" charset="0"/>
              </a:rPr>
              <a:t>EGI </a:t>
            </a:r>
            <a:r>
              <a:rPr lang="en-US" sz="3600" i="1" dirty="0" err="1">
                <a:latin typeface="Calibri" charset="0"/>
                <a:ea typeface="Calibri" charset="0"/>
                <a:cs typeface="Calibri" charset="0"/>
              </a:rPr>
              <a:t>FitSM</a:t>
            </a:r>
            <a:r>
              <a:rPr lang="en-US" sz="3600" i="1" dirty="0">
                <a:latin typeface="Calibri" charset="0"/>
                <a:ea typeface="Calibri" charset="0"/>
                <a:cs typeface="Calibri" charset="0"/>
              </a:rPr>
              <a:t> Training Offers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251520" y="6448251"/>
            <a:ext cx="2133600" cy="365125"/>
          </a:xfrm>
        </p:spPr>
        <p:txBody>
          <a:bodyPr/>
          <a:lstStyle/>
          <a:p>
            <a:r>
              <a:rPr lang="en-US" sz="1300" dirty="0">
                <a:latin typeface="Calibri" charset="0"/>
                <a:ea typeface="Calibri" charset="0"/>
                <a:cs typeface="Calibri" charset="0"/>
              </a:rPr>
              <a:t>20 March 2018</a:t>
            </a:r>
          </a:p>
        </p:txBody>
      </p:sp>
    </p:spTree>
    <p:extLst>
      <p:ext uri="{BB962C8B-B14F-4D97-AF65-F5344CB8AC3E}">
        <p14:creationId xmlns:p14="http://schemas.microsoft.com/office/powerpoint/2010/main" val="17433200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46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7128792" cy="576064"/>
          </a:xfrm>
        </p:spPr>
        <p:txBody>
          <a:bodyPr/>
          <a:lstStyle/>
          <a:p>
            <a:r>
              <a:rPr lang="en-US" dirty="0"/>
              <a:t>EGI </a:t>
            </a:r>
            <a:r>
              <a:rPr lang="en-US" dirty="0" err="1"/>
              <a:t>FitSM</a:t>
            </a:r>
            <a:r>
              <a:rPr lang="en-US" dirty="0"/>
              <a:t> Training Types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5336" y="1412776"/>
            <a:ext cx="8841160" cy="4608512"/>
          </a:xfrm>
        </p:spPr>
        <p:txBody>
          <a:bodyPr/>
          <a:lstStyle/>
          <a:p>
            <a:r>
              <a:rPr lang="en-GB" dirty="0"/>
              <a:t>In-House Training</a:t>
            </a:r>
          </a:p>
          <a:p>
            <a:pPr lvl="1"/>
            <a:r>
              <a:rPr lang="en-GB" dirty="0"/>
              <a:t>Held within requesting institution premises at a mutually agreed time/place</a:t>
            </a:r>
          </a:p>
          <a:p>
            <a:pPr lvl="1"/>
            <a:r>
              <a:rPr lang="en-GB" dirty="0"/>
              <a:t>Cost effective when needing several individuals to be trained</a:t>
            </a:r>
          </a:p>
          <a:p>
            <a:pPr lvl="1"/>
            <a:r>
              <a:rPr lang="en-GB" dirty="0"/>
              <a:t>More info: </a:t>
            </a:r>
            <a:r>
              <a:rPr lang="en-GB" dirty="0">
                <a:hlinkClick r:id="rId3"/>
              </a:rPr>
              <a:t>https://www.egi.eu/services/fitsm-training/in-house-training/</a:t>
            </a:r>
            <a:endParaRPr lang="en-GB" dirty="0"/>
          </a:p>
          <a:p>
            <a:r>
              <a:rPr lang="en-GB" dirty="0"/>
              <a:t>Open Registration Training</a:t>
            </a:r>
          </a:p>
          <a:p>
            <a:pPr lvl="1"/>
            <a:r>
              <a:rPr lang="en-GB" dirty="0"/>
              <a:t>Individuals to attend a pre-determined location and date (e.g. Amsterdam)</a:t>
            </a:r>
          </a:p>
          <a:p>
            <a:pPr lvl="1"/>
            <a:r>
              <a:rPr lang="en-GB" dirty="0"/>
              <a:t>More info: </a:t>
            </a:r>
            <a:r>
              <a:rPr lang="en-GB" dirty="0">
                <a:hlinkClick r:id="rId4"/>
              </a:rPr>
              <a:t>https://www.egi.eu/services/fitsm-training/calendar/</a:t>
            </a:r>
            <a:r>
              <a:rPr lang="en-GB" dirty="0"/>
              <a:t> </a:t>
            </a:r>
          </a:p>
          <a:p>
            <a:r>
              <a:rPr lang="en-GB" dirty="0"/>
              <a:t>EOSC-hub Project</a:t>
            </a:r>
          </a:p>
          <a:p>
            <a:pPr lvl="1"/>
            <a:r>
              <a:rPr lang="en-GB" dirty="0"/>
              <a:t>Offering free courses for project members, initial focus on Foundation</a:t>
            </a:r>
          </a:p>
          <a:p>
            <a:pPr lvl="1"/>
            <a:r>
              <a:rPr lang="en-GB" dirty="0"/>
              <a:t>More info (coming): </a:t>
            </a:r>
            <a:r>
              <a:rPr lang="en-GB" dirty="0">
                <a:hlinkClick r:id="rId5"/>
              </a:rPr>
              <a:t>http://www.eosc-hub.eu/</a:t>
            </a:r>
            <a:r>
              <a:rPr lang="en-GB" dirty="0"/>
              <a:t> </a:t>
            </a:r>
          </a:p>
          <a:p>
            <a:pPr lvl="1"/>
            <a:endParaRPr lang="en-GB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51520" y="6448251"/>
            <a:ext cx="2133600" cy="365125"/>
          </a:xfrm>
        </p:spPr>
        <p:txBody>
          <a:bodyPr/>
          <a:lstStyle/>
          <a:p>
            <a:r>
              <a:rPr lang="en-US" sz="1300" dirty="0">
                <a:latin typeface="Calibri" charset="0"/>
                <a:ea typeface="Calibri" charset="0"/>
                <a:cs typeface="Calibri" charset="0"/>
              </a:rPr>
              <a:t>20 March 2018</a:t>
            </a:r>
          </a:p>
        </p:txBody>
      </p:sp>
    </p:spTree>
    <p:extLst>
      <p:ext uri="{BB962C8B-B14F-4D97-AF65-F5344CB8AC3E}">
        <p14:creationId xmlns:p14="http://schemas.microsoft.com/office/powerpoint/2010/main" val="3307925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47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7272808" cy="576064"/>
          </a:xfrm>
        </p:spPr>
        <p:txBody>
          <a:bodyPr/>
          <a:lstStyle/>
          <a:p>
            <a:r>
              <a:rPr lang="en-US" dirty="0"/>
              <a:t>EGI </a:t>
            </a:r>
            <a:r>
              <a:rPr lang="en-US" dirty="0" err="1"/>
              <a:t>FitSM</a:t>
            </a:r>
            <a:r>
              <a:rPr lang="en-US" dirty="0"/>
              <a:t> In-House Training Prices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5D5F14F-7656-6443-89AE-78CA2906D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99" y="1700808"/>
            <a:ext cx="8675197" cy="3672408"/>
          </a:xfrm>
          <a:prstGeom prst="rect">
            <a:avLst/>
          </a:prstGeom>
        </p:spPr>
      </p:pic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51520" y="6448251"/>
            <a:ext cx="2133600" cy="365125"/>
          </a:xfrm>
        </p:spPr>
        <p:txBody>
          <a:bodyPr/>
          <a:lstStyle/>
          <a:p>
            <a:r>
              <a:rPr lang="en-US" sz="1300" dirty="0">
                <a:latin typeface="Calibri" charset="0"/>
                <a:ea typeface="Calibri" charset="0"/>
                <a:cs typeface="Calibri" charset="0"/>
              </a:rPr>
              <a:t>20 March 2018</a:t>
            </a:r>
          </a:p>
        </p:txBody>
      </p:sp>
    </p:spTree>
    <p:extLst>
      <p:ext uri="{BB962C8B-B14F-4D97-AF65-F5344CB8AC3E}">
        <p14:creationId xmlns:p14="http://schemas.microsoft.com/office/powerpoint/2010/main" val="19078551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48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7200800" cy="576064"/>
          </a:xfrm>
        </p:spPr>
        <p:txBody>
          <a:bodyPr/>
          <a:lstStyle/>
          <a:p>
            <a:r>
              <a:rPr lang="en-US" dirty="0"/>
              <a:t>EGI </a:t>
            </a:r>
            <a:r>
              <a:rPr lang="en-US" dirty="0" err="1"/>
              <a:t>FitSM</a:t>
            </a:r>
            <a:r>
              <a:rPr lang="en-US" dirty="0"/>
              <a:t> Open Training Prices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A1C362C-1FE9-4841-99A9-5E00EB3B9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88" y="1795292"/>
            <a:ext cx="8603944" cy="3677492"/>
          </a:xfrm>
          <a:prstGeom prst="rect">
            <a:avLst/>
          </a:prstGeom>
        </p:spPr>
      </p:pic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251520" y="6448251"/>
            <a:ext cx="2133600" cy="365125"/>
          </a:xfrm>
        </p:spPr>
        <p:txBody>
          <a:bodyPr/>
          <a:lstStyle/>
          <a:p>
            <a:r>
              <a:rPr lang="en-US" sz="1300" dirty="0">
                <a:latin typeface="Calibri" charset="0"/>
                <a:ea typeface="Calibri" charset="0"/>
                <a:cs typeface="Calibri" charset="0"/>
              </a:rPr>
              <a:t>20 March 2018</a:t>
            </a:r>
          </a:p>
        </p:txBody>
      </p:sp>
    </p:spTree>
    <p:extLst>
      <p:ext uri="{BB962C8B-B14F-4D97-AF65-F5344CB8AC3E}">
        <p14:creationId xmlns:p14="http://schemas.microsoft.com/office/powerpoint/2010/main" val="29807456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49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7200800" cy="576064"/>
          </a:xfrm>
        </p:spPr>
        <p:txBody>
          <a:bodyPr/>
          <a:lstStyle/>
          <a:p>
            <a:r>
              <a:rPr lang="en-US" dirty="0"/>
              <a:t>Upcoming Trainings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51520" y="6448251"/>
            <a:ext cx="2133600" cy="365125"/>
          </a:xfrm>
        </p:spPr>
        <p:txBody>
          <a:bodyPr/>
          <a:lstStyle/>
          <a:p>
            <a:r>
              <a:rPr lang="en-US" sz="1300" dirty="0">
                <a:latin typeface="Calibri" charset="0"/>
                <a:ea typeface="Calibri" charset="0"/>
                <a:cs typeface="Calibri" charset="0"/>
              </a:rPr>
              <a:t>20 March 2018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953D3207-69E1-0F4C-A613-6BEE848A0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136" y="1340769"/>
            <a:ext cx="8111410" cy="4963468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/>
              <a:t>FitSM</a:t>
            </a:r>
            <a:r>
              <a:rPr lang="en-GB" dirty="0"/>
              <a:t> Training and Certification</a:t>
            </a:r>
          </a:p>
          <a:p>
            <a:pPr lvl="1"/>
            <a:r>
              <a:rPr lang="en-GB" dirty="0"/>
              <a:t>EOSC-hub Week – Malaga </a:t>
            </a:r>
            <a:r>
              <a:rPr lang="en-GB" sz="2300" dirty="0"/>
              <a:t>(free to conference attendees)</a:t>
            </a:r>
          </a:p>
          <a:p>
            <a:pPr lvl="2"/>
            <a:r>
              <a:rPr lang="en-GB" dirty="0">
                <a:hlinkClick r:id="rId3"/>
              </a:rPr>
              <a:t>http://eosc-hub.eu/events/eosc-hub-week-16-20-april-2018-malaga-spain</a:t>
            </a:r>
            <a:endParaRPr lang="en-GB" dirty="0"/>
          </a:p>
          <a:p>
            <a:pPr lvl="2"/>
            <a:r>
              <a:rPr lang="en-GB" dirty="0"/>
              <a:t>Foundation: 19-20 April 2018</a:t>
            </a:r>
          </a:p>
          <a:p>
            <a:pPr lvl="2"/>
            <a:r>
              <a:rPr lang="en-GB" dirty="0"/>
              <a:t>Others to be run throughout the project</a:t>
            </a:r>
          </a:p>
          <a:p>
            <a:pPr lvl="1"/>
            <a:r>
              <a:rPr lang="en-GB" dirty="0"/>
              <a:t>Open Registration – Amsterdam </a:t>
            </a:r>
            <a:r>
              <a:rPr lang="en-GB" sz="2300" dirty="0"/>
              <a:t>(registration fee)</a:t>
            </a:r>
          </a:p>
          <a:p>
            <a:pPr lvl="2"/>
            <a:r>
              <a:rPr lang="en-GB" dirty="0"/>
              <a:t>Foundation: 22-23 May 2018 (reduced price, supported by </a:t>
            </a:r>
            <a:r>
              <a:rPr lang="en-GB" dirty="0" err="1"/>
              <a:t>EOSCpilot</a:t>
            </a:r>
            <a:r>
              <a:rPr lang="en-GB" dirty="0"/>
              <a:t> project)</a:t>
            </a:r>
          </a:p>
          <a:p>
            <a:pPr lvl="2"/>
            <a:r>
              <a:rPr lang="en-GB" dirty="0"/>
              <a:t>Advanced Service Planning and Delivery (SPD): 23-25 May 2018</a:t>
            </a:r>
          </a:p>
          <a:p>
            <a:pPr lvl="2"/>
            <a:r>
              <a:rPr lang="en-GB" dirty="0"/>
              <a:t>Advanced Service Operation and Control (SOC): 4-6 June 2018</a:t>
            </a:r>
          </a:p>
          <a:p>
            <a:pPr lvl="2"/>
            <a:r>
              <a:rPr lang="en-GB" dirty="0"/>
              <a:t>Expert: 6-8 June 2018</a:t>
            </a:r>
          </a:p>
          <a:p>
            <a:pPr lvl="1"/>
            <a:r>
              <a:rPr lang="en-GB" dirty="0"/>
              <a:t>In-house courses available upon request</a:t>
            </a:r>
          </a:p>
          <a:p>
            <a:pPr lvl="2"/>
            <a:r>
              <a:rPr lang="en-GB" dirty="0">
                <a:hlinkClick r:id="rId4"/>
              </a:rPr>
              <a:t>https://www.egi.eu/services/fitsm-training/in-house-training/</a:t>
            </a:r>
            <a:r>
              <a:rPr lang="en-GB" dirty="0"/>
              <a:t> </a:t>
            </a:r>
          </a:p>
          <a:p>
            <a:r>
              <a:rPr lang="en-GB" dirty="0"/>
              <a:t>ISO 27001 – Information Security Management</a:t>
            </a:r>
          </a:p>
          <a:p>
            <a:pPr lvl="1"/>
            <a:r>
              <a:rPr lang="en-GB" dirty="0"/>
              <a:t>Foundation: 17-19 Sept 2018 – Amsterdam</a:t>
            </a:r>
          </a:p>
          <a:p>
            <a:pPr lvl="1"/>
            <a:r>
              <a:rPr lang="en-GB" dirty="0"/>
              <a:t>Professional: Planned, dates not yet finalized - Amsterdam</a:t>
            </a:r>
          </a:p>
        </p:txBody>
      </p:sp>
    </p:spTree>
    <p:extLst>
      <p:ext uri="{BB962C8B-B14F-4D97-AF65-F5344CB8AC3E}">
        <p14:creationId xmlns:p14="http://schemas.microsoft.com/office/powerpoint/2010/main" val="760922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68000" y="1628800"/>
            <a:ext cx="8244000" cy="4752454"/>
          </a:xfrm>
          <a:prstGeom prst="rect">
            <a:avLst/>
          </a:prstGeom>
        </p:spPr>
        <p:txBody>
          <a:bodyPr/>
          <a:lstStyle/>
          <a:p>
            <a:pPr indent="0" algn="ctr">
              <a:buNone/>
            </a:pPr>
            <a:r>
              <a:rPr lang="en-GB" sz="3200" dirty="0"/>
              <a:t>This webinar is being recorded</a:t>
            </a:r>
          </a:p>
          <a:p>
            <a:pPr indent="0" algn="ctr">
              <a:buNone/>
            </a:pPr>
            <a:endParaRPr lang="en-GB" dirty="0"/>
          </a:p>
          <a:p>
            <a:pPr indent="0" algn="ctr">
              <a:buNone/>
            </a:pPr>
            <a:endParaRPr lang="en-GB" dirty="0"/>
          </a:p>
        </p:txBody>
      </p:sp>
      <p:pic>
        <p:nvPicPr>
          <p:cNvPr id="10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450" y="2952328"/>
            <a:ext cx="1916832" cy="1916832"/>
          </a:xfrm>
          <a:prstGeom prst="rect">
            <a:avLst/>
          </a:prstGeom>
        </p:spPr>
      </p:pic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251520" y="6448251"/>
            <a:ext cx="2133600" cy="365125"/>
          </a:xfrm>
        </p:spPr>
        <p:txBody>
          <a:bodyPr/>
          <a:lstStyle/>
          <a:p>
            <a:r>
              <a:rPr lang="en-US" sz="1300" dirty="0">
                <a:latin typeface="Calibri" charset="0"/>
                <a:ea typeface="Calibri" charset="0"/>
                <a:cs typeface="Calibri" charset="0"/>
              </a:rPr>
              <a:t>20 March 2018</a:t>
            </a:r>
          </a:p>
        </p:txBody>
      </p:sp>
    </p:spTree>
    <p:extLst>
      <p:ext uri="{BB962C8B-B14F-4D97-AF65-F5344CB8AC3E}">
        <p14:creationId xmlns:p14="http://schemas.microsoft.com/office/powerpoint/2010/main" val="25390877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323528" y="2253824"/>
            <a:ext cx="4877001" cy="13833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bg1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en-GB" dirty="0"/>
              <a:t>Thanks!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Discussion/Q&amp;A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3199307" y="2013608"/>
            <a:ext cx="5025558" cy="695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sy.holsinger@egi.eu</a:t>
            </a:r>
            <a:br>
              <a:rPr lang="en-GB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GB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giuseppe.larocca@egi.eu</a:t>
            </a: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3347864" y="3157873"/>
            <a:ext cx="5025558" cy="1351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@</a:t>
            </a:r>
            <a:r>
              <a:rPr lang="en-GB" sz="24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syholsinger</a:t>
            </a:r>
            <a:endParaRPr lang="en-GB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en-GB" sz="21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@</a:t>
            </a:r>
            <a:r>
              <a:rPr lang="en-GB" sz="21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FitSM_Standard</a:t>
            </a:r>
            <a:endParaRPr lang="en-GB" sz="21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en-GB" sz="21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@</a:t>
            </a:r>
            <a:r>
              <a:rPr lang="en-GB" sz="21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EOSC_eu</a:t>
            </a:r>
            <a:endParaRPr lang="en-GB" sz="21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xmlns="" id="{12B44C64-1CB5-E74C-8D9E-DA86711525F9}"/>
              </a:ext>
            </a:extLst>
          </p:cNvPr>
          <p:cNvSpPr txBox="1">
            <a:spLocks/>
          </p:cNvSpPr>
          <p:nvPr/>
        </p:nvSpPr>
        <p:spPr>
          <a:xfrm>
            <a:off x="467544" y="4987280"/>
            <a:ext cx="8352928" cy="601960"/>
          </a:xfrm>
          <a:prstGeom prst="rect">
            <a:avLst/>
          </a:prstGeom>
        </p:spPr>
        <p:txBody>
          <a:bodyPr vert="horz" lIns="72000" tIns="36000" rIns="72000" bIns="36000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Clr>
                <a:schemeClr val="accent5"/>
              </a:buClr>
              <a:buSzPct val="100000"/>
              <a:buFont typeface="Corbel" panose="020B0503020204020204" pitchFamily="34" charset="0"/>
              <a:buNone/>
              <a:defRPr sz="1500" b="0" i="0" kern="1200">
                <a:solidFill>
                  <a:schemeClr val="bg1"/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Pct val="80000"/>
              <a:buFont typeface="Corbel" panose="020B0503020204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5">
                  <a:lumMod val="60000"/>
                  <a:lumOff val="40000"/>
                </a:schemeClr>
              </a:buClr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5">
                  <a:lumMod val="60000"/>
                  <a:lumOff val="40000"/>
                </a:schemeClr>
              </a:buClr>
              <a:buSzPct val="80000"/>
              <a:buFont typeface="Corbel" panose="020B0503020204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dirty="0">
                <a:solidFill>
                  <a:schemeClr val="accent6">
                    <a:lumMod val="10000"/>
                  </a:schemeClr>
                </a:solidFill>
              </a:rPr>
              <a:t>20 March 2018</a:t>
            </a:r>
          </a:p>
          <a:p>
            <a:endParaRPr lang="en-GB" sz="1800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6479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F37E510-3C3A-AD46-926F-F64332BCC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25" y="188640"/>
            <a:ext cx="8292531" cy="44637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C1FD9B8-A2B4-E24C-8A0C-0CC9EA08E901}"/>
              </a:ext>
            </a:extLst>
          </p:cNvPr>
          <p:cNvSpPr/>
          <p:nvPr/>
        </p:nvSpPr>
        <p:spPr>
          <a:xfrm>
            <a:off x="2195736" y="548680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EOSC-hub Week - 16-20 April 2018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Malaga, Spain</a:t>
            </a:r>
          </a:p>
        </p:txBody>
      </p:sp>
    </p:spTree>
    <p:extLst>
      <p:ext uri="{BB962C8B-B14F-4D97-AF65-F5344CB8AC3E}">
        <p14:creationId xmlns:p14="http://schemas.microsoft.com/office/powerpoint/2010/main" val="2730350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771800" y="260648"/>
            <a:ext cx="6419056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1C3046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Audience Q&amp;A session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251520" y="6448251"/>
            <a:ext cx="2133600" cy="365125"/>
          </a:xfrm>
        </p:spPr>
        <p:txBody>
          <a:bodyPr/>
          <a:lstStyle/>
          <a:p>
            <a:r>
              <a:rPr lang="en-US" sz="1300" dirty="0">
                <a:latin typeface="Calibri" charset="0"/>
                <a:ea typeface="Calibri" charset="0"/>
                <a:cs typeface="Calibri" charset="0"/>
              </a:rPr>
              <a:t>20 March 2018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755804" y="2060476"/>
            <a:ext cx="3023880" cy="2016224"/>
          </a:xfrm>
          <a:prstGeom prst="rect">
            <a:avLst/>
          </a:prstGeom>
        </p:spPr>
        <p:txBody>
          <a:bodyPr/>
          <a:lstStyle/>
          <a:p>
            <a:pPr indent="0">
              <a:buNone/>
            </a:pPr>
            <a:r>
              <a:rPr lang="en-GB" dirty="0"/>
              <a:t>Please write your questions in the questions window of the </a:t>
            </a:r>
            <a:r>
              <a:rPr lang="en-GB" dirty="0" err="1"/>
              <a:t>GoToWebinar</a:t>
            </a:r>
            <a:r>
              <a:rPr lang="en-GB" dirty="0"/>
              <a:t> application </a:t>
            </a:r>
          </a:p>
          <a:p>
            <a:pPr indent="0">
              <a:buNone/>
            </a:pPr>
            <a:endParaRPr lang="en-GB" dirty="0"/>
          </a:p>
          <a:p>
            <a:pPr indent="0">
              <a:buNone/>
            </a:pPr>
            <a:endParaRPr lang="en-GB" dirty="0"/>
          </a:p>
        </p:txBody>
      </p:sp>
      <p:cxnSp>
        <p:nvCxnSpPr>
          <p:cNvPr id="13" name="Straight Arrow Connector 8"/>
          <p:cNvCxnSpPr/>
          <p:nvPr/>
        </p:nvCxnSpPr>
        <p:spPr>
          <a:xfrm>
            <a:off x="2555776" y="3717032"/>
            <a:ext cx="1997908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693" y="1011690"/>
            <a:ext cx="2647619" cy="5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41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1043608" y="2636912"/>
            <a:ext cx="7488832" cy="15841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1C3046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800" b="0" dirty="0"/>
              <a:t>Lightweight Service Management for Research Infrastructures: The </a:t>
            </a:r>
            <a:r>
              <a:rPr lang="en-US" sz="2800" b="0" dirty="0" err="1"/>
              <a:t>FitSM</a:t>
            </a:r>
            <a:r>
              <a:rPr lang="en-US" sz="2800" b="0" dirty="0"/>
              <a:t> Approach</a:t>
            </a:r>
            <a:endParaRPr lang="en-GB" sz="2800" dirty="0"/>
          </a:p>
        </p:txBody>
      </p:sp>
      <p:sp>
        <p:nvSpPr>
          <p:cNvPr id="5" name="Segnaposto testo 4"/>
          <p:cNvSpPr txBox="1">
            <a:spLocks/>
          </p:cNvSpPr>
          <p:nvPr/>
        </p:nvSpPr>
        <p:spPr>
          <a:xfrm>
            <a:off x="1835696" y="3789040"/>
            <a:ext cx="7056785" cy="648072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dirty="0" err="1"/>
              <a:t>Sy</a:t>
            </a:r>
            <a:r>
              <a:rPr lang="en-US" sz="2000" dirty="0"/>
              <a:t> </a:t>
            </a:r>
            <a:r>
              <a:rPr lang="en-US" sz="2000" dirty="0" err="1"/>
              <a:t>Holsinger</a:t>
            </a:r>
            <a:r>
              <a:rPr lang="en-US" sz="2000" dirty="0"/>
              <a:t>, EGI Foundation</a:t>
            </a:r>
          </a:p>
          <a:p>
            <a:pPr marL="0" indent="0" algn="r">
              <a:buNone/>
            </a:pPr>
            <a:r>
              <a:rPr lang="en-US" sz="2000" dirty="0"/>
              <a:t>Senior Strategy and Policy Officer</a:t>
            </a:r>
          </a:p>
        </p:txBody>
      </p:sp>
      <p:sp>
        <p:nvSpPr>
          <p:cNvPr id="6" name="Segnaposto testo 4"/>
          <p:cNvSpPr txBox="1">
            <a:spLocks/>
          </p:cNvSpPr>
          <p:nvPr/>
        </p:nvSpPr>
        <p:spPr>
          <a:xfrm>
            <a:off x="1835696" y="4653136"/>
            <a:ext cx="7056785" cy="648072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dirty="0"/>
              <a:t>Giuseppe La Rocca, EGI Foundation</a:t>
            </a:r>
          </a:p>
          <a:p>
            <a:pPr marL="0" indent="0" algn="r">
              <a:buNone/>
            </a:pPr>
            <a:r>
              <a:rPr lang="en-US" sz="2000" dirty="0"/>
              <a:t>Technical Outreach Expert</a:t>
            </a:r>
          </a:p>
        </p:txBody>
      </p:sp>
    </p:spTree>
    <p:extLst>
      <p:ext uri="{BB962C8B-B14F-4D97-AF65-F5344CB8AC3E}">
        <p14:creationId xmlns:p14="http://schemas.microsoft.com/office/powerpoint/2010/main" val="2965681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8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7272808" cy="576064"/>
          </a:xfrm>
        </p:spPr>
        <p:txBody>
          <a:bodyPr/>
          <a:lstStyle/>
          <a:p>
            <a:r>
              <a:rPr lang="en-US" dirty="0"/>
              <a:t>Content 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237932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Intro to IT Service Management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Incl. rationale for research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History and overview of </a:t>
            </a:r>
            <a:r>
              <a:rPr lang="en-US" sz="3200" dirty="0" err="1">
                <a:latin typeface="Calibri" charset="0"/>
                <a:ea typeface="Calibri" charset="0"/>
                <a:cs typeface="Calibri" charset="0"/>
              </a:rPr>
              <a:t>FitSM</a:t>
            </a:r>
            <a:endParaRPr lang="en-US" sz="3200" dirty="0">
              <a:latin typeface="Calibri" charset="0"/>
              <a:ea typeface="Calibri" charset="0"/>
              <a:cs typeface="Calibri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dirty="0">
                <a:latin typeface="Calibri" charset="0"/>
                <a:cs typeface="Calibri" charset="0"/>
              </a:rPr>
              <a:t>Incl. examples of adoption in research/academia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Training opportunities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Open Discussion/Q&amp;A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51520" y="6448251"/>
            <a:ext cx="2133600" cy="365125"/>
          </a:xfrm>
        </p:spPr>
        <p:txBody>
          <a:bodyPr/>
          <a:lstStyle/>
          <a:p>
            <a:r>
              <a:rPr lang="en-US" sz="1300" dirty="0">
                <a:latin typeface="Calibri" charset="0"/>
                <a:ea typeface="Calibri" charset="0"/>
                <a:cs typeface="Calibri" charset="0"/>
              </a:rPr>
              <a:t>20 March 2018</a:t>
            </a:r>
          </a:p>
        </p:txBody>
      </p:sp>
    </p:spTree>
    <p:extLst>
      <p:ext uri="{BB962C8B-B14F-4D97-AF65-F5344CB8AC3E}">
        <p14:creationId xmlns:p14="http://schemas.microsoft.com/office/powerpoint/2010/main" val="3023944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9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15816" y="2852936"/>
            <a:ext cx="4320480" cy="576064"/>
          </a:xfrm>
        </p:spPr>
        <p:txBody>
          <a:bodyPr>
            <a:normAutofit fontScale="90000"/>
          </a:bodyPr>
          <a:lstStyle/>
          <a:p>
            <a:r>
              <a:rPr lang="en-US" sz="3600" i="1" dirty="0">
                <a:latin typeface="Calibri" charset="0"/>
                <a:ea typeface="Calibri" charset="0"/>
                <a:cs typeface="Calibri" charset="0"/>
              </a:rPr>
              <a:t>Intro to ITSM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251520" y="6448251"/>
            <a:ext cx="2133600" cy="365125"/>
          </a:xfrm>
        </p:spPr>
        <p:txBody>
          <a:bodyPr/>
          <a:lstStyle/>
          <a:p>
            <a:r>
              <a:rPr lang="en-US" sz="1300" dirty="0">
                <a:latin typeface="Calibri" charset="0"/>
                <a:ea typeface="Calibri" charset="0"/>
                <a:cs typeface="Calibri" charset="0"/>
              </a:rPr>
              <a:t>20 March 2018</a:t>
            </a:r>
          </a:p>
        </p:txBody>
      </p:sp>
    </p:spTree>
    <p:extLst>
      <p:ext uri="{BB962C8B-B14F-4D97-AF65-F5344CB8AC3E}">
        <p14:creationId xmlns:p14="http://schemas.microsoft.com/office/powerpoint/2010/main" val="3014298647"/>
      </p:ext>
    </p:extLst>
  </p:cSld>
  <p:clrMapOvr>
    <a:masterClrMapping/>
  </p:clrMapOvr>
</p:sld>
</file>

<file path=ppt/theme/theme1.xml><?xml version="1.0" encoding="utf-8"?>
<a:theme xmlns:a="http://schemas.openxmlformats.org/drawingml/2006/main" name="slide_base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8" id="{4751AB5D-640C-3342-BFAA-5DB4E45F457D}" vid="{E170F76C-6CC7-B945-846A-6208DD64BB9B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EOSC-hub_ppt-2</Template>
  <TotalTime>1777</TotalTime>
  <Words>2644</Words>
  <Application>Microsoft Office PowerPoint</Application>
  <PresentationFormat>Presentazione su schermo (4:3)</PresentationFormat>
  <Paragraphs>640</Paragraphs>
  <Slides>51</Slides>
  <Notes>28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51</vt:i4>
      </vt:variant>
    </vt:vector>
  </HeadingPairs>
  <TitlesOfParts>
    <vt:vector size="52" baseType="lpstr">
      <vt:lpstr>slide_base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Content Outline</vt:lpstr>
      <vt:lpstr>Intro to ITSM</vt:lpstr>
      <vt:lpstr>IT Service Management</vt:lpstr>
      <vt:lpstr>IT Service Management……in Research</vt:lpstr>
      <vt:lpstr>ITSM Success Factors</vt:lpstr>
      <vt:lpstr>What is a process?</vt:lpstr>
      <vt:lpstr>What comprises a process?</vt:lpstr>
      <vt:lpstr>Roles and Responsibilities (People)</vt:lpstr>
      <vt:lpstr>Tools (Technology)</vt:lpstr>
      <vt:lpstr>History and Adoption of FitSM</vt:lpstr>
      <vt:lpstr>History of the FitSM standard</vt:lpstr>
      <vt:lpstr>FitSM adoption: Research/Academia</vt:lpstr>
      <vt:lpstr>FitSM Overview</vt:lpstr>
      <vt:lpstr>What is FitSM?</vt:lpstr>
      <vt:lpstr>Accessible</vt:lpstr>
      <vt:lpstr>FitSM Standard Family and Licenses</vt:lpstr>
      <vt:lpstr>FitSM Process Model</vt:lpstr>
      <vt:lpstr>FitSM Logic</vt:lpstr>
      <vt:lpstr>FitSM-1: Requirements</vt:lpstr>
      <vt:lpstr>Common language and organizational support</vt:lpstr>
      <vt:lpstr>FitSM-0: Overview and Vocabulary</vt:lpstr>
      <vt:lpstr>Key concepts: Service vs. Service Component</vt:lpstr>
      <vt:lpstr>Key concepts: Service Portfolio vs. Service Catalogue</vt:lpstr>
      <vt:lpstr>Key concepts: SLA vs. OLA</vt:lpstr>
      <vt:lpstr>Compatible with existing standards/frameworks</vt:lpstr>
      <vt:lpstr>Third way for ITSM</vt:lpstr>
      <vt:lpstr>Related standard and frameworks</vt:lpstr>
      <vt:lpstr>ITIL, ISO/IEC 20000, COBIT</vt:lpstr>
      <vt:lpstr>ISO 9000, ISO/IEC 27000, CMMI</vt:lpstr>
      <vt:lpstr>Lightweight compared!</vt:lpstr>
      <vt:lpstr>FitSM and ISO/IEC 2000 Processes</vt:lpstr>
      <vt:lpstr>Training and Certification Scheme</vt:lpstr>
      <vt:lpstr>FitSM Training and Certification Programme</vt:lpstr>
      <vt:lpstr>FitSM Foundation Training Topics</vt:lpstr>
      <vt:lpstr>FitSM Advanced SPD Training Topics</vt:lpstr>
      <vt:lpstr>FitSM Advanced SOC Training Topics</vt:lpstr>
      <vt:lpstr>FitSM Expert Training Topics</vt:lpstr>
      <vt:lpstr>EGI FitSM Training Offers</vt:lpstr>
      <vt:lpstr>EGI FitSM Training Types</vt:lpstr>
      <vt:lpstr>EGI FitSM In-House Training Prices</vt:lpstr>
      <vt:lpstr>EGI FitSM Open Training Prices</vt:lpstr>
      <vt:lpstr>Upcoming Trainings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Caterina Piagentini</dc:creator>
  <cp:lastModifiedBy>larocca</cp:lastModifiedBy>
  <cp:revision>117</cp:revision>
  <dcterms:created xsi:type="dcterms:W3CDTF">2018-01-30T10:37:03Z</dcterms:created>
  <dcterms:modified xsi:type="dcterms:W3CDTF">2018-03-20T11:45:18Z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1690465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S8.2.1</vt:lpwstr>
  </property>
</Properties>
</file>